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77" r:id="rId6"/>
    <p:sldId id="271" r:id="rId7"/>
    <p:sldId id="287" r:id="rId8"/>
    <p:sldId id="288" r:id="rId9"/>
    <p:sldId id="290" r:id="rId10"/>
    <p:sldId id="297" r:id="rId11"/>
    <p:sldId id="279" r:id="rId12"/>
    <p:sldId id="291" r:id="rId13"/>
    <p:sldId id="286" r:id="rId14"/>
    <p:sldId id="294" r:id="rId15"/>
    <p:sldId id="296" r:id="rId16"/>
    <p:sldId id="295" r:id="rId17"/>
    <p:sldId id="283" r:id="rId18"/>
    <p:sldId id="298" r:id="rId19"/>
    <p:sldId id="292" r:id="rId20"/>
    <p:sldId id="275" r:id="rId21"/>
    <p:sldId id="282" r:id="rId22"/>
    <p:sldId id="293" r:id="rId23"/>
    <p:sldId id="284" r:id="rId24"/>
    <p:sldId id="278" r:id="rId25"/>
    <p:sldId id="285" r:id="rId26"/>
    <p:sldId id="280" r:id="rId27"/>
    <p:sldId id="281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200"/>
    <a:srgbClr val="4D4E44"/>
    <a:srgbClr val="176338"/>
    <a:srgbClr val="0F5D3F"/>
    <a:srgbClr val="ABC8D1"/>
    <a:srgbClr val="1B3049"/>
    <a:srgbClr val="5D3E35"/>
    <a:srgbClr val="89E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8" autoAdjust="0"/>
    <p:restoredTop sz="94660"/>
  </p:normalViewPr>
  <p:slideViewPr>
    <p:cSldViewPr>
      <p:cViewPr>
        <p:scale>
          <a:sx n="130" d="100"/>
          <a:sy n="130" d="100"/>
        </p:scale>
        <p:origin x="-114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738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F993C83-2184-4286-ABE1-941A40B40C8F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7603001-E0F2-47E5-A338-816CC267AF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71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053241F-7ED4-45AC-844C-15DB0D5F9CCD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D73B8C3-A209-4A55-9261-22C2A02B3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1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5013" y="720725"/>
            <a:ext cx="3468687" cy="2600325"/>
          </a:xfrm>
          <a:ln/>
        </p:spPr>
      </p:sp>
      <p:sp>
        <p:nvSpPr>
          <p:cNvPr id="166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345" y="3560015"/>
            <a:ext cx="6360106" cy="5320315"/>
          </a:xfrm>
        </p:spPr>
        <p:txBody>
          <a:bodyPr/>
          <a:lstStyle/>
          <a:p>
            <a:r>
              <a:rPr lang="en-US"/>
              <a:t>First lets introduce Simulink and what it can do. </a:t>
            </a:r>
          </a:p>
          <a:p>
            <a:r>
              <a:rPr lang="en-US"/>
              <a:t>Simulink is a Block-diagram environment</a:t>
            </a:r>
          </a:p>
          <a:p>
            <a:r>
              <a:rPr lang="en-US"/>
              <a:t>Where you can model and simulate dynamic, linear, nonlinear systems.</a:t>
            </a:r>
          </a:p>
          <a:p>
            <a:r>
              <a:rPr lang="en-US"/>
              <a:t>It lets you accurately design, implement, and test:</a:t>
            </a:r>
          </a:p>
          <a:p>
            <a:pPr lvl="1"/>
            <a:r>
              <a:rPr lang="en-US"/>
              <a:t>Control systems</a:t>
            </a:r>
          </a:p>
          <a:p>
            <a:pPr lvl="1"/>
            <a:r>
              <a:rPr lang="en-US"/>
              <a:t>Signal processing systems</a:t>
            </a:r>
          </a:p>
          <a:p>
            <a:pPr lvl="1"/>
            <a:r>
              <a:rPr lang="en-US"/>
              <a:t>Communications systems</a:t>
            </a:r>
          </a:p>
          <a:p>
            <a:pPr lvl="1"/>
            <a:r>
              <a:rPr lang="en-US"/>
              <a:t>And other time-varying systems</a:t>
            </a:r>
          </a:p>
          <a:p>
            <a:endParaRPr lang="en-US"/>
          </a:p>
          <a:p>
            <a:r>
              <a:rPr lang="en-US"/>
              <a:t>We can talk about Simulink both as a product and within the context of other tools that use Simulink as a platform for Model-Based Design.  Lets make that distinction now, by first discussing the key features of Simulink the product.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57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5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3625"/>
            <a:ext cx="7772400" cy="14700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685800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botto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358133"/>
            <a:ext cx="9144000" cy="2499867"/>
          </a:xfrm>
          <a:prstGeom prst="rect">
            <a:avLst/>
          </a:prstGeom>
        </p:spPr>
      </p:pic>
      <p:pic>
        <p:nvPicPr>
          <p:cNvPr id="5" name="Picture 4" descr="bottom.jpg"/>
          <p:cNvPicPr>
            <a:picLocks noChangeAspect="1"/>
          </p:cNvPicPr>
          <p:nvPr userDrawn="1"/>
        </p:nvPicPr>
        <p:blipFill>
          <a:blip r:embed="rId2" cstate="print"/>
          <a:srcRect l="78333" t="81711" r="1667" b="9145"/>
          <a:stretch>
            <a:fillRect/>
          </a:stretch>
        </p:blipFill>
        <p:spPr>
          <a:xfrm>
            <a:off x="7162800" y="6553200"/>
            <a:ext cx="1828800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8"/>
            <a:ext cx="80772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077200" cy="4114800"/>
          </a:xfrm>
        </p:spPr>
        <p:txBody>
          <a:bodyPr/>
          <a:lstStyle>
            <a:lvl1pPr>
              <a:buSzPct val="75000"/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buSzPct val="75000"/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8938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Header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29000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8"/>
            <a:ext cx="80772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03437"/>
            <a:ext cx="38862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03437"/>
            <a:ext cx="38862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87"/>
            <a:ext cx="8077200" cy="1124298"/>
          </a:xfrm>
        </p:spPr>
        <p:txBody>
          <a:bodyPr anchor="t" anchorCtr="0"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3600"/>
            <a:ext cx="4959350" cy="42678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4343400"/>
          </a:xfrm>
        </p:spPr>
        <p:txBody>
          <a:bodyPr/>
          <a:lstStyle>
            <a:lvl1pPr marL="118872" indent="-118872">
              <a:buFont typeface="Wingdings" pitchFamily="2" charset="2"/>
              <a:buChar char="§"/>
              <a:defRPr sz="1800"/>
            </a:lvl1pPr>
            <a:lvl2pPr marL="548640" indent="-182880">
              <a:buSzPct val="75000"/>
              <a:buFont typeface="Arial" pitchFamily="34" charset="0"/>
              <a:buChar char="─"/>
              <a:defRPr sz="1600"/>
            </a:lvl2pPr>
            <a:lvl3pPr marL="822960" indent="-118872">
              <a:buSzPct val="75000"/>
              <a:buFont typeface="Wingdings" pitchFamily="2" charset="2"/>
              <a:buChar char="§"/>
              <a:defRPr sz="1400"/>
            </a:lvl3pPr>
            <a:lvl4pPr marL="1188720" indent="-118872">
              <a:lnSpc>
                <a:spcPct val="150000"/>
              </a:lnSpc>
              <a:buSzPct val="75000"/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413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5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318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0772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topbanne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" y="0"/>
            <a:ext cx="9143984" cy="5852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86800" y="6476999"/>
            <a:ext cx="457200" cy="38100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fld id="{47FBD1EF-0801-4063-B668-C71608ACC70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algn="ctr"/>
              <a:t>‹#›</a:t>
            </a:fld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9" r:id="rId5"/>
    <p:sldLayoutId id="2147483655" r:id="rId6"/>
    <p:sldLayoutId id="2147483656" r:id="rId7"/>
    <p:sldLayoutId id="2147483657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jpeg"/><Relationship Id="rId7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ailto:bestrobotics@mathworks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Simulink Support for VEX Cortex 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BEST Robotics 2012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Sandeep Hiremath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option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981200"/>
            <a:ext cx="325755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MathWorks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4495800" cy="220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Gamepad Input to program</a:t>
            </a:r>
            <a:endParaRPr lang="en-US" dirty="0"/>
          </a:p>
        </p:txBody>
      </p:sp>
      <p:pic>
        <p:nvPicPr>
          <p:cNvPr id="4" name="Content Placeholder 5" descr="example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1" y="1524000"/>
            <a:ext cx="5500190" cy="411814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395">
            <a:off x="470695" y="4277687"/>
            <a:ext cx="189964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35612" r="53871" b="30469"/>
          <a:stretch/>
        </p:blipFill>
        <p:spPr bwMode="auto">
          <a:xfrm>
            <a:off x="4966332" y="4188217"/>
            <a:ext cx="367668" cy="84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urved Connector 12"/>
          <p:cNvCxnSpPr/>
          <p:nvPr/>
        </p:nvCxnSpPr>
        <p:spPr>
          <a:xfrm flipV="1">
            <a:off x="1981200" y="4419600"/>
            <a:ext cx="2590800" cy="381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32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obotshop.com/world/content/images/vex-vexnet-wireless-joystick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2372170" cy="190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Gamepad Input to Simulink</a:t>
            </a:r>
            <a:endParaRPr lang="en-US" dirty="0"/>
          </a:p>
        </p:txBody>
      </p:sp>
      <p:pic>
        <p:nvPicPr>
          <p:cNvPr id="4" name="Content Placeholder 5" descr="examplemod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1" y="1524000"/>
            <a:ext cx="5500190" cy="4118149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35612" r="53871" b="30469"/>
          <a:stretch/>
        </p:blipFill>
        <p:spPr bwMode="auto">
          <a:xfrm>
            <a:off x="4966332" y="4188217"/>
            <a:ext cx="367668" cy="84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urved Connector 9"/>
          <p:cNvCxnSpPr/>
          <p:nvPr/>
        </p:nvCxnSpPr>
        <p:spPr>
          <a:xfrm>
            <a:off x="2133600" y="2819400"/>
            <a:ext cx="2438400" cy="136881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Multiply 4"/>
          <p:cNvSpPr/>
          <p:nvPr/>
        </p:nvSpPr>
        <p:spPr>
          <a:xfrm>
            <a:off x="2992202" y="3282916"/>
            <a:ext cx="721196" cy="612383"/>
          </a:xfrm>
          <a:prstGeom prst="mathMultiply">
            <a:avLst>
              <a:gd name="adj1" fmla="val 157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338" y="4598313"/>
            <a:ext cx="40556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VEX Controller 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supported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97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obotshop.com/world/content/images/vex-vexnet-wireless-joystick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2372170" cy="190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Gamepad Input to Simulink</a:t>
            </a:r>
            <a:endParaRPr lang="en-US" dirty="0"/>
          </a:p>
        </p:txBody>
      </p:sp>
      <p:pic>
        <p:nvPicPr>
          <p:cNvPr id="4" name="Content Placeholder 5" descr="examplemod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1" y="1524000"/>
            <a:ext cx="5500190" cy="411814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395">
            <a:off x="470695" y="4277687"/>
            <a:ext cx="189964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35612" r="53871" b="30469"/>
          <a:stretch/>
        </p:blipFill>
        <p:spPr bwMode="auto">
          <a:xfrm>
            <a:off x="4966332" y="4188217"/>
            <a:ext cx="367668" cy="84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urved Connector 12"/>
          <p:cNvCxnSpPr/>
          <p:nvPr/>
        </p:nvCxnSpPr>
        <p:spPr>
          <a:xfrm flipV="1">
            <a:off x="1981200" y="4419600"/>
            <a:ext cx="2590800" cy="381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55674" y="5867400"/>
            <a:ext cx="32944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Logitech Gamepad F310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urved Connector 9"/>
          <p:cNvCxnSpPr/>
          <p:nvPr/>
        </p:nvCxnSpPr>
        <p:spPr>
          <a:xfrm>
            <a:off x="2133600" y="2819400"/>
            <a:ext cx="2438400" cy="136881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Multiply 4"/>
          <p:cNvSpPr/>
          <p:nvPr/>
        </p:nvSpPr>
        <p:spPr>
          <a:xfrm>
            <a:off x="2992202" y="3282916"/>
            <a:ext cx="721196" cy="612383"/>
          </a:xfrm>
          <a:prstGeom prst="mathMultiply">
            <a:avLst>
              <a:gd name="adj1" fmla="val 157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Users\shiremat\AppData\Local\Microsoft\Windows\Temporary Internet Files\Content.IE5\P53AEP7P\MC90044131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026" y="4703255"/>
            <a:ext cx="938894" cy="93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97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obotshop.com/world/content/images/vex-vexnet-wireless-joystick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2372170" cy="190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Gamepad Input to Simulink</a:t>
            </a:r>
            <a:endParaRPr lang="en-US" dirty="0"/>
          </a:p>
        </p:txBody>
      </p:sp>
      <p:pic>
        <p:nvPicPr>
          <p:cNvPr id="4" name="Content Placeholder 5" descr="examplemod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1" y="1524000"/>
            <a:ext cx="5500190" cy="411814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395">
            <a:off x="470695" y="4277687"/>
            <a:ext cx="189964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35612" r="53871" b="30469"/>
          <a:stretch/>
        </p:blipFill>
        <p:spPr bwMode="auto">
          <a:xfrm>
            <a:off x="4966332" y="4188217"/>
            <a:ext cx="367668" cy="84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urved Connector 12"/>
          <p:cNvCxnSpPr/>
          <p:nvPr/>
        </p:nvCxnSpPr>
        <p:spPr>
          <a:xfrm flipV="1">
            <a:off x="1981200" y="4419600"/>
            <a:ext cx="2590800" cy="381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006263" y="5939879"/>
            <a:ext cx="22878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Xbox Controller!!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(shiremat@mathworks.com)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urved Connector 9"/>
          <p:cNvCxnSpPr/>
          <p:nvPr/>
        </p:nvCxnSpPr>
        <p:spPr>
          <a:xfrm>
            <a:off x="2133600" y="2819400"/>
            <a:ext cx="2438400" cy="136881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Multiply 4"/>
          <p:cNvSpPr/>
          <p:nvPr/>
        </p:nvSpPr>
        <p:spPr>
          <a:xfrm>
            <a:off x="2992202" y="3282916"/>
            <a:ext cx="721196" cy="612383"/>
          </a:xfrm>
          <a:prstGeom prst="mathMultiply">
            <a:avLst>
              <a:gd name="adj1" fmla="val 157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Users\shiremat\AppData\Local\Microsoft\Windows\Temporary Internet Files\Content.IE5\P53AEP7P\MC90044131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06" y="4422165"/>
            <a:ext cx="938894" cy="93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gamedealdaily.com/product_images/360wirelesscontroll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913" y="5594684"/>
            <a:ext cx="1785120" cy="12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urved Connector 14"/>
          <p:cNvCxnSpPr/>
          <p:nvPr/>
        </p:nvCxnSpPr>
        <p:spPr>
          <a:xfrm flipV="1">
            <a:off x="3033473" y="4914011"/>
            <a:ext cx="1808398" cy="794084"/>
          </a:xfrm>
          <a:prstGeom prst="curvedConnector3">
            <a:avLst>
              <a:gd name="adj1" fmla="val 20504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5" descr="C:\Users\shiremat\AppData\Local\Microsoft\Windows\Temporary Internet Files\Content.IE5\P53AEP7P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69" y="4849229"/>
            <a:ext cx="734414" cy="73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97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/>
          <p:cNvGrpSpPr/>
          <p:nvPr/>
        </p:nvGrpSpPr>
        <p:grpSpPr>
          <a:xfrm>
            <a:off x="533399" y="3733796"/>
            <a:ext cx="2489950" cy="2700756"/>
            <a:chOff x="492908" y="4426922"/>
            <a:chExt cx="1828388" cy="1966184"/>
          </a:xfrm>
        </p:grpSpPr>
        <p:pic>
          <p:nvPicPr>
            <p:cNvPr id="7" name="Picture 6" descr="BESTlib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908" y="4426922"/>
              <a:ext cx="1828388" cy="17526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45581" y="6146635"/>
              <a:ext cx="1370000" cy="246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BEST VEX Library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1143000"/>
          </a:xfrm>
        </p:spPr>
        <p:txBody>
          <a:bodyPr/>
          <a:lstStyle/>
          <a:p>
            <a:r>
              <a:rPr lang="en-US" dirty="0" smtClean="0"/>
              <a:t>Workflow Summary</a:t>
            </a:r>
            <a:endParaRPr lang="en-US" dirty="0"/>
          </a:p>
        </p:txBody>
      </p:sp>
      <p:pic>
        <p:nvPicPr>
          <p:cNvPr id="6" name="Content Placeholder 5" descr="examplemode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1395398"/>
            <a:ext cx="3733800" cy="2795602"/>
          </a:xfrm>
        </p:spPr>
      </p:pic>
      <p:sp>
        <p:nvSpPr>
          <p:cNvPr id="10" name="Down Arrow 9"/>
          <p:cNvSpPr/>
          <p:nvPr/>
        </p:nvSpPr>
        <p:spPr>
          <a:xfrm flipH="1">
            <a:off x="1828800" y="2362200"/>
            <a:ext cx="182881" cy="17526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ircular Arrow 10"/>
          <p:cNvSpPr/>
          <p:nvPr/>
        </p:nvSpPr>
        <p:spPr>
          <a:xfrm rot="13867703" flipH="1">
            <a:off x="3930980" y="4516949"/>
            <a:ext cx="1532367" cy="1043791"/>
          </a:xfrm>
          <a:prstGeom prst="circular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ircular Arrow 11"/>
          <p:cNvSpPr/>
          <p:nvPr/>
        </p:nvSpPr>
        <p:spPr>
          <a:xfrm rot="8913125" flipH="1">
            <a:off x="7265672" y="4735128"/>
            <a:ext cx="1269193" cy="1043791"/>
          </a:xfrm>
          <a:prstGeom prst="circularArrow">
            <a:avLst>
              <a:gd name="adj1" fmla="val 12500"/>
              <a:gd name="adj2" fmla="val 2026840"/>
              <a:gd name="adj3" fmla="val 20457681"/>
              <a:gd name="adj4" fmla="val 10800000"/>
              <a:gd name="adj5" fmla="val 125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6"/>
          <p:cNvGrpSpPr/>
          <p:nvPr/>
        </p:nvGrpSpPr>
        <p:grpSpPr>
          <a:xfrm>
            <a:off x="5562600" y="5029200"/>
            <a:ext cx="2361611" cy="1588680"/>
            <a:chOff x="3505200" y="4419600"/>
            <a:chExt cx="4079148" cy="232406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3000" t="13333" r="52000" b="46667"/>
            <a:stretch>
              <a:fillRect/>
            </a:stretch>
          </p:blipFill>
          <p:spPr bwMode="auto">
            <a:xfrm>
              <a:off x="3505200" y="4419600"/>
              <a:ext cx="2895600" cy="1737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657601" y="6248400"/>
              <a:ext cx="3926747" cy="495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Code Generation- </a:t>
              </a:r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easyC</a:t>
              </a: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76600" y="4114800"/>
            <a:ext cx="1572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Simulink Model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8"/>
          <p:cNvGrpSpPr/>
          <p:nvPr/>
        </p:nvGrpSpPr>
        <p:grpSpPr>
          <a:xfrm>
            <a:off x="7010400" y="2133600"/>
            <a:ext cx="1752600" cy="2624554"/>
            <a:chOff x="7010400" y="2133600"/>
            <a:chExt cx="1752600" cy="2624554"/>
          </a:xfrm>
        </p:grpSpPr>
        <p:pic>
          <p:nvPicPr>
            <p:cNvPr id="9" name="Picture 8" descr="option4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0400" y="2133600"/>
              <a:ext cx="1752600" cy="23368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391400" y="4419600"/>
              <a:ext cx="1072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Hardware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Circular Arrow 19"/>
          <p:cNvSpPr/>
          <p:nvPr/>
        </p:nvSpPr>
        <p:spPr>
          <a:xfrm rot="20446014" flipH="1">
            <a:off x="4844833" y="1701036"/>
            <a:ext cx="757869" cy="859610"/>
          </a:xfrm>
          <a:prstGeom prst="circularArrow">
            <a:avLst>
              <a:gd name="adj1" fmla="val 12500"/>
              <a:gd name="adj2" fmla="val 2026840"/>
              <a:gd name="adj3" fmla="val 20457681"/>
              <a:gd name="adj4" fmla="val 3746364"/>
              <a:gd name="adj5" fmla="val 125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400" y="1447800"/>
            <a:ext cx="1846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Simulation/Testing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/>
      <p:bldP spid="20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77200" cy="1143000"/>
          </a:xfrm>
        </p:spPr>
        <p:txBody>
          <a:bodyPr/>
          <a:lstStyle/>
          <a:p>
            <a:r>
              <a:rPr lang="en-US" dirty="0" smtClean="0"/>
              <a:t>Overview - BEST Library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22" y="1247775"/>
            <a:ext cx="5717378" cy="5457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1148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Stateflow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Demo:  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Tank2withGear.mdl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Aracde2withGear.mdl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Blocks: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Latch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Gear Transmission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Using Embedded MATLAB function </a:t>
            </a:r>
            <a:r>
              <a:rPr lang="en-US" dirty="0" smtClean="0">
                <a:solidFill>
                  <a:schemeClr val="tx2"/>
                </a:solidFill>
              </a:rPr>
              <a:t>block  </a:t>
            </a:r>
            <a:r>
              <a:rPr lang="en-US" b="1" dirty="0" smtClean="0">
                <a:solidFill>
                  <a:srgbClr val="FF0000"/>
                </a:solidFill>
              </a:rPr>
              <a:t>New!!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Demo: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Teank2withGear_EML.mdl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Blocks: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Utilities library -&gt; MATLAB Function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114800"/>
          </a:xfrm>
        </p:spPr>
        <p:txBody>
          <a:bodyPr/>
          <a:lstStyle/>
          <a:p>
            <a:r>
              <a:rPr lang="en-US" sz="2400" b="1" dirty="0" smtClean="0"/>
              <a:t>Contact your Hub Directors for DVDs</a:t>
            </a:r>
          </a:p>
          <a:p>
            <a:r>
              <a:rPr lang="en-US" sz="2400" dirty="0" smtClean="0"/>
              <a:t>2 DVDs per team </a:t>
            </a:r>
          </a:p>
          <a:p>
            <a:r>
              <a:rPr lang="en-US" sz="2400" dirty="0" smtClean="0"/>
              <a:t>Each team has 10 installations </a:t>
            </a:r>
          </a:p>
          <a:p>
            <a:r>
              <a:rPr lang="en-US" sz="2400" dirty="0" smtClean="0"/>
              <a:t>Label has a URL – Installation instructions</a:t>
            </a:r>
          </a:p>
          <a:p>
            <a:r>
              <a:rPr lang="en-US" sz="2400" dirty="0" smtClean="0"/>
              <a:t>No </a:t>
            </a:r>
            <a:r>
              <a:rPr lang="en-US" sz="2400" dirty="0"/>
              <a:t>online download available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No Paperwork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1-year access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t="7227" r="15384"/>
          <a:stretch/>
        </p:blipFill>
        <p:spPr bwMode="auto">
          <a:xfrm>
            <a:off x="5023104" y="3509467"/>
            <a:ext cx="3511296" cy="311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077200" cy="41148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Label</a:t>
            </a:r>
            <a:r>
              <a:rPr lang="en-US" sz="2000" dirty="0" smtClean="0"/>
              <a:t> on the DVD has a </a:t>
            </a:r>
            <a:r>
              <a:rPr lang="en-US" sz="2000" u="sng" dirty="0" smtClean="0">
                <a:solidFill>
                  <a:schemeClr val="tx2"/>
                </a:solidFill>
              </a:rPr>
              <a:t>web address (URL) </a:t>
            </a:r>
            <a:r>
              <a:rPr lang="en-US" sz="2000" dirty="0" smtClean="0"/>
              <a:t>and installation/activation keys</a:t>
            </a:r>
          </a:p>
          <a:p>
            <a:r>
              <a:rPr lang="en-US" sz="2000" dirty="0" smtClean="0"/>
              <a:t>Go to the URL on your PC and </a:t>
            </a:r>
            <a:r>
              <a:rPr lang="en-US" sz="2000" b="1" dirty="0" smtClean="0"/>
              <a:t>FOLLOW</a:t>
            </a:r>
            <a:r>
              <a:rPr lang="en-US" sz="2000" dirty="0" smtClean="0"/>
              <a:t> the instructions there to install the software</a:t>
            </a:r>
          </a:p>
          <a:p>
            <a:r>
              <a:rPr lang="en-US" sz="2000" dirty="0" smtClean="0"/>
              <a:t>2 steps = 2 installers (install both as per instructions)</a:t>
            </a:r>
          </a:p>
          <a:p>
            <a:r>
              <a:rPr lang="en-US" sz="2000" dirty="0" smtClean="0"/>
              <a:t>System Requirements:</a:t>
            </a:r>
          </a:p>
          <a:p>
            <a:pPr lvl="1"/>
            <a:r>
              <a:rPr lang="en-US" sz="1600" dirty="0" smtClean="0"/>
              <a:t>Windows XP or later version (Vista, 7)</a:t>
            </a:r>
          </a:p>
          <a:p>
            <a:pPr lvl="1"/>
            <a:r>
              <a:rPr lang="en-US" sz="1600" dirty="0" smtClean="0"/>
              <a:t>Could be 32-bit or 64-bit machines</a:t>
            </a:r>
          </a:p>
          <a:p>
            <a:pPr lvl="1"/>
            <a:r>
              <a:rPr lang="en-US" sz="1600" dirty="0" smtClean="0"/>
              <a:t>Need ‘easy C’ to download the program to </a:t>
            </a:r>
            <a:endParaRPr lang="en-US" sz="1600" dirty="0"/>
          </a:p>
          <a:p>
            <a:pPr marL="457200" lvl="1" indent="0">
              <a:buNone/>
            </a:pPr>
            <a:r>
              <a:rPr lang="en-US" sz="1600" dirty="0" smtClean="0"/>
              <a:t>     VEX hardware (easyC Cortex V4)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t="7227" r="15384"/>
          <a:stretch/>
        </p:blipFill>
        <p:spPr bwMode="auto">
          <a:xfrm>
            <a:off x="5257800" y="3650297"/>
            <a:ext cx="3352800" cy="297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 rot="18309316">
            <a:off x="6943598" y="5496954"/>
            <a:ext cx="1026603" cy="25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391400" cy="4114800"/>
          </a:xfrm>
        </p:spPr>
        <p:txBody>
          <a:bodyPr/>
          <a:lstStyle/>
          <a:p>
            <a:r>
              <a:rPr lang="en-US" sz="2400" dirty="0" smtClean="0"/>
              <a:t>Weekly WebEx training – Info on BRI home page</a:t>
            </a:r>
          </a:p>
          <a:p>
            <a:r>
              <a:rPr lang="en-US" sz="2400" dirty="0" smtClean="0"/>
              <a:t>Video Tutorials available	</a:t>
            </a:r>
          </a:p>
          <a:p>
            <a:pPr lvl="1"/>
            <a:r>
              <a:rPr lang="en-US" sz="1600" dirty="0" smtClean="0"/>
              <a:t>www.bestinc.org &gt; Participants &gt; Resources</a:t>
            </a:r>
          </a:p>
          <a:p>
            <a:r>
              <a:rPr lang="en-US" sz="2400" dirty="0"/>
              <a:t>Custom training for teams</a:t>
            </a:r>
          </a:p>
          <a:p>
            <a:r>
              <a:rPr lang="en-US" sz="2400" dirty="0" smtClean="0"/>
              <a:t>Contact </a:t>
            </a:r>
            <a:endParaRPr lang="en-US" sz="2400" dirty="0"/>
          </a:p>
          <a:p>
            <a:pPr lvl="1"/>
            <a:r>
              <a:rPr lang="en-US" sz="1400" b="1" dirty="0" smtClean="0">
                <a:hlinkClick r:id="rId2"/>
              </a:rPr>
              <a:t>bestrobotics@mathworks.com</a:t>
            </a:r>
            <a:endParaRPr lang="en-US" sz="1400" dirty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5714" r="34821" b="21905"/>
          <a:stretch/>
        </p:blipFill>
        <p:spPr bwMode="auto">
          <a:xfrm>
            <a:off x="5334000" y="2332018"/>
            <a:ext cx="3352800" cy="452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97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 l="77748" t="61126" b="6702"/>
          <a:stretch>
            <a:fillRect/>
          </a:stretch>
        </p:blipFill>
        <p:spPr bwMode="auto">
          <a:xfrm>
            <a:off x="3657600" y="1999561"/>
            <a:ext cx="3352800" cy="302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077200" cy="4114800"/>
          </a:xfrm>
        </p:spPr>
        <p:txBody>
          <a:bodyPr/>
          <a:lstStyle/>
          <a:p>
            <a:r>
              <a:rPr lang="en-US" dirty="0" smtClean="0"/>
              <a:t>Chat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00400" y="4572000"/>
            <a:ext cx="3810000" cy="1600200"/>
            <a:chOff x="3657600" y="2540000"/>
            <a:chExt cx="4725851" cy="19558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82381" t="88333"/>
            <a:stretch>
              <a:fillRect/>
            </a:stretch>
          </p:blipFill>
          <p:spPr bwMode="auto">
            <a:xfrm>
              <a:off x="3657600" y="2540000"/>
              <a:ext cx="4725851" cy="195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7086600" y="2895600"/>
              <a:ext cx="457200" cy="381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was on the road and could provide my comments only this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24578" name="Picture 2" descr="C:\Users\shiremat\AppData\Local\Microsoft\Windows\Temporary Internet Files\Content.IE5\WWS8U57W\MC90043316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60590"/>
            <a:ext cx="3276600" cy="2459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114800"/>
          </a:xfrm>
        </p:spPr>
        <p:txBody>
          <a:bodyPr/>
          <a:lstStyle/>
          <a:p>
            <a:r>
              <a:rPr lang="en-US" dirty="0" smtClean="0"/>
              <a:t>No paperwork!</a:t>
            </a:r>
          </a:p>
          <a:p>
            <a:r>
              <a:rPr lang="en-US" dirty="0" smtClean="0"/>
              <a:t>Annual License</a:t>
            </a:r>
          </a:p>
          <a:p>
            <a:r>
              <a:rPr lang="en-US" dirty="0" smtClean="0"/>
              <a:t>Access- Contact Hub Directors (2</a:t>
            </a:r>
            <a:r>
              <a:rPr lang="en-US" baseline="30000" dirty="0" smtClean="0"/>
              <a:t>nd</a:t>
            </a:r>
            <a:r>
              <a:rPr lang="en-US" dirty="0" smtClean="0"/>
              <a:t> week of July)</a:t>
            </a:r>
          </a:p>
          <a:p>
            <a:r>
              <a:rPr lang="en-US" dirty="0" smtClean="0"/>
              <a:t>FOLLOW instructions to install </a:t>
            </a:r>
          </a:p>
          <a:p>
            <a:r>
              <a:rPr lang="en-US" dirty="0" smtClean="0"/>
              <a:t>Windows only (Win XP or later versions)</a:t>
            </a:r>
          </a:p>
          <a:p>
            <a:r>
              <a:rPr lang="en-US" dirty="0" smtClean="0"/>
              <a:t>Useful simulation features for debugging on PC</a:t>
            </a:r>
          </a:p>
          <a:p>
            <a:r>
              <a:rPr lang="en-US" dirty="0" smtClean="0"/>
              <a:t>Contact Technical Support if any errors or issues.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switch example</a:t>
            </a:r>
            <a:endParaRPr lang="en-US" dirty="0"/>
          </a:p>
        </p:txBody>
      </p:sp>
      <p:pic>
        <p:nvPicPr>
          <p:cNvPr id="1026" name="Picture 2" descr="http://kimburney.com/wp-content/uploads/2010/11/lightswi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3200400" cy="469277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572000" y="1752600"/>
            <a:ext cx="434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button0 = down</a:t>
            </a:r>
          </a:p>
          <a:p>
            <a:pPr>
              <a:buNone/>
            </a:pPr>
            <a:r>
              <a:rPr lang="en-US" sz="2400" dirty="0" smtClean="0"/>
              <a:t>If (button is up)</a:t>
            </a:r>
          </a:p>
          <a:p>
            <a:pPr>
              <a:buNone/>
            </a:pPr>
            <a:r>
              <a:rPr lang="en-US" sz="2400" dirty="0" smtClean="0"/>
              <a:t>set state = ON</a:t>
            </a:r>
          </a:p>
          <a:p>
            <a:pPr>
              <a:buNone/>
            </a:pPr>
            <a:r>
              <a:rPr lang="en-US" sz="2400" dirty="0" smtClean="0"/>
              <a:t>Else (button is down)</a:t>
            </a:r>
          </a:p>
          <a:p>
            <a:pPr>
              <a:buNone/>
            </a:pPr>
            <a:r>
              <a:rPr lang="en-US" sz="2400" dirty="0" smtClean="0"/>
              <a:t>set state = OFF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Stateflow model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867400" y="1905000"/>
            <a:ext cx="2057400" cy="1524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off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867400" y="4572000"/>
            <a:ext cx="2057400" cy="1524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on</a:t>
            </a:r>
          </a:p>
        </p:txBody>
      </p:sp>
      <p:sp>
        <p:nvSpPr>
          <p:cNvPr id="6" name="Curved Left Arrow 5"/>
          <p:cNvSpPr/>
          <p:nvPr/>
        </p:nvSpPr>
        <p:spPr>
          <a:xfrm>
            <a:off x="8001000" y="2743200"/>
            <a:ext cx="609600" cy="2667000"/>
          </a:xfrm>
          <a:prstGeom prst="curved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rved Left Arrow 6"/>
          <p:cNvSpPr/>
          <p:nvPr/>
        </p:nvSpPr>
        <p:spPr>
          <a:xfrm rot="10800000">
            <a:off x="5181600" y="2667000"/>
            <a:ext cx="609600" cy="2667000"/>
          </a:xfrm>
          <a:prstGeom prst="curved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3810000"/>
            <a:ext cx="8595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down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1000" y="3810000"/>
            <a:ext cx="498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up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://kimburney.com/wp-content/uploads/2010/11/lightswi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3200400" cy="46927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114800"/>
          </a:xfrm>
        </p:spPr>
        <p:txBody>
          <a:bodyPr/>
          <a:lstStyle/>
          <a:p>
            <a:pPr lvl="0" font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Intro to Simulink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font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Simulink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software support for VEX</a:t>
            </a:r>
          </a:p>
          <a:p>
            <a:pPr lvl="1" font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Launching and Navigating through the software</a:t>
            </a:r>
          </a:p>
          <a:p>
            <a:pPr lvl="1" font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Creating a simple robot program</a:t>
            </a:r>
          </a:p>
          <a:p>
            <a:pPr lvl="1" font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Simulating and Debugging robot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programs</a:t>
            </a:r>
          </a:p>
          <a:p>
            <a:pPr lvl="1" font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Advanced Programming 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lvl="0" font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Access to the software</a:t>
            </a:r>
          </a:p>
          <a:p>
            <a:pPr lvl="0" font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Software Installation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lvl="0" font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More Training Resources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4005" name="Picture 5" descr="sl_fig1_b_(simulink_coll1_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249" y="2667000"/>
            <a:ext cx="3132678" cy="372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400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077200" cy="1143000"/>
          </a:xfrm>
        </p:spPr>
        <p:txBody>
          <a:bodyPr/>
          <a:lstStyle/>
          <a:p>
            <a:r>
              <a:rPr lang="en-US" dirty="0" smtClean="0"/>
              <a:t>What is Simulink?</a:t>
            </a:r>
            <a:endParaRPr lang="en-US" dirty="0"/>
          </a:p>
        </p:txBody>
      </p:sp>
      <p:sp>
        <p:nvSpPr>
          <p:cNvPr id="16640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2514600"/>
          </a:xfrm>
        </p:spPr>
        <p:txBody>
          <a:bodyPr/>
          <a:lstStyle/>
          <a:p>
            <a:pPr marL="288925" indent="-288925">
              <a:buNone/>
            </a:pPr>
            <a:r>
              <a:rPr lang="en-US" sz="2400" dirty="0" smtClean="0">
                <a:latin typeface="Arial" charset="0"/>
              </a:rPr>
              <a:t>   </a:t>
            </a:r>
            <a:r>
              <a:rPr lang="en-US" sz="2400" b="1" dirty="0" smtClean="0">
                <a:latin typeface="Arial" charset="0"/>
              </a:rPr>
              <a:t>Simulink is a software package for modeling, simulating, and testing the BEST robot program</a:t>
            </a:r>
            <a:r>
              <a:rPr lang="en-US" dirty="0"/>
              <a:t>.</a:t>
            </a:r>
            <a:endParaRPr lang="en-US" sz="2400" b="1" dirty="0" smtClean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906180" y="3276600"/>
            <a:ext cx="4639064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54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Simulink?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600200"/>
            <a:ext cx="7620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 Simple Programming Interface</a:t>
            </a:r>
          </a:p>
          <a:p>
            <a:pPr lvl="1"/>
            <a:r>
              <a:rPr lang="en-US" sz="2000" dirty="0"/>
              <a:t>- </a:t>
            </a:r>
            <a:r>
              <a:rPr lang="en-US" sz="2000" dirty="0" smtClean="0"/>
              <a:t>Easy to use interface</a:t>
            </a:r>
          </a:p>
          <a:p>
            <a:pPr lvl="1"/>
            <a:r>
              <a:rPr lang="en-US" sz="2000" dirty="0" smtClean="0"/>
              <a:t>- Graphical </a:t>
            </a:r>
            <a:r>
              <a:rPr lang="en-US" sz="2000" dirty="0"/>
              <a:t>drag and drop</a:t>
            </a:r>
          </a:p>
          <a:p>
            <a:endParaRPr lang="en-US" dirty="0"/>
          </a:p>
          <a:p>
            <a:pPr>
              <a:buFont typeface="Arial" charset="0"/>
              <a:buChar char="•"/>
            </a:pPr>
            <a:r>
              <a:rPr lang="en-US" sz="2400" dirty="0"/>
              <a:t> More Efficient Design Flow</a:t>
            </a:r>
          </a:p>
          <a:p>
            <a:pPr lvl="1">
              <a:buFontTx/>
              <a:buChar char="-"/>
            </a:pPr>
            <a:r>
              <a:rPr lang="en-US" sz="2000" dirty="0"/>
              <a:t> Parallel development</a:t>
            </a:r>
          </a:p>
          <a:p>
            <a:pPr lvl="1">
              <a:buFontTx/>
              <a:buChar char="-"/>
            </a:pPr>
            <a:r>
              <a:rPr lang="en-US" sz="2000" dirty="0"/>
              <a:t> No waiting for robot </a:t>
            </a:r>
            <a:r>
              <a:rPr lang="en-US" sz="2000" dirty="0" smtClean="0"/>
              <a:t>to </a:t>
            </a:r>
            <a:r>
              <a:rPr lang="en-US" sz="2000" dirty="0"/>
              <a:t>be built</a:t>
            </a:r>
          </a:p>
          <a:p>
            <a:endParaRPr lang="en-US" dirty="0"/>
          </a:p>
          <a:p>
            <a:pPr>
              <a:buFont typeface="Arial" charset="0"/>
              <a:buChar char="•"/>
            </a:pPr>
            <a:r>
              <a:rPr lang="en-US" sz="2400" dirty="0"/>
              <a:t> Simulation and Debug</a:t>
            </a:r>
          </a:p>
          <a:p>
            <a:pPr lvl="1"/>
            <a:r>
              <a:rPr lang="en-US" sz="2000" dirty="0"/>
              <a:t>- Test your program without hardware</a:t>
            </a:r>
          </a:p>
          <a:p>
            <a:pPr lvl="1"/>
            <a:r>
              <a:rPr lang="en-US" sz="2000" dirty="0"/>
              <a:t>- What-if scenarios are easy</a:t>
            </a:r>
          </a:p>
          <a:p>
            <a:endParaRPr lang="en-US" dirty="0"/>
          </a:p>
          <a:p>
            <a:pPr>
              <a:buFont typeface="Arial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Advanced Programming also</a:t>
            </a:r>
          </a:p>
          <a:p>
            <a:pPr lvl="1"/>
            <a:r>
              <a:rPr lang="en-US" sz="2000" dirty="0" smtClean="0"/>
              <a:t>- Stateflow</a:t>
            </a:r>
            <a:endParaRPr lang="en-US" sz="2000" dirty="0"/>
          </a:p>
          <a:p>
            <a:pPr lvl="1"/>
            <a:r>
              <a:rPr lang="en-US" sz="2000" dirty="0" smtClean="0"/>
              <a:t>- Embedded </a:t>
            </a:r>
            <a:r>
              <a:rPr lang="en-US" sz="2000" dirty="0"/>
              <a:t>MATLAB code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1693863"/>
            <a:ext cx="3425825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57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_9LVBfXnKHRY/TM4pXIFLS4I/AAAAAAAAAO4/QCIITwJD-9k/s1600/vex+robotics+brain+and+controll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86"/>
          <a:stretch/>
        </p:blipFill>
        <p:spPr bwMode="auto">
          <a:xfrm>
            <a:off x="5873158" y="854871"/>
            <a:ext cx="2778707" cy="274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Build!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1148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Tank Robot Configuration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ank2.mdl </a:t>
            </a:r>
            <a:r>
              <a:rPr lang="en-US" dirty="0" smtClean="0">
                <a:solidFill>
                  <a:schemeClr val="tx2"/>
                </a:solidFill>
              </a:rPr>
              <a:t>(Example model)</a:t>
            </a:r>
          </a:p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3505200" y="6248400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1800"/>
          </a:p>
          <a:p>
            <a:pPr eaLnBrk="1" hangingPunct="1"/>
            <a:endParaRPr lang="en-US" sz="1800"/>
          </a:p>
        </p:txBody>
      </p:sp>
      <p:grpSp>
        <p:nvGrpSpPr>
          <p:cNvPr id="3" name="Group 2"/>
          <p:cNvGrpSpPr/>
          <p:nvPr/>
        </p:nvGrpSpPr>
        <p:grpSpPr>
          <a:xfrm>
            <a:off x="2133600" y="3361299"/>
            <a:ext cx="4115089" cy="263273"/>
            <a:chOff x="1371600" y="2514600"/>
            <a:chExt cx="5978525" cy="369888"/>
          </a:xfrm>
        </p:grpSpPr>
        <p:sp>
          <p:nvSpPr>
            <p:cNvPr id="24" name="TextBox 4"/>
            <p:cNvSpPr txBox="1">
              <a:spLocks noChangeArrowheads="1"/>
            </p:cNvSpPr>
            <p:nvPr/>
          </p:nvSpPr>
          <p:spPr bwMode="auto">
            <a:xfrm>
              <a:off x="6019800" y="2514600"/>
              <a:ext cx="13303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/>
                <a:t>Your Robot</a:t>
              </a:r>
            </a:p>
          </p:txBody>
        </p:sp>
        <p:sp>
          <p:nvSpPr>
            <p:cNvPr id="25" name="TextBox 6"/>
            <p:cNvSpPr txBox="1">
              <a:spLocks noChangeArrowheads="1"/>
            </p:cNvSpPr>
            <p:nvPr/>
          </p:nvSpPr>
          <p:spPr bwMode="auto">
            <a:xfrm>
              <a:off x="1371600" y="2514600"/>
              <a:ext cx="18129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/>
                <a:t>Joystick Control</a:t>
              </a:r>
            </a:p>
          </p:txBody>
        </p:sp>
        <p:cxnSp>
          <p:nvCxnSpPr>
            <p:cNvPr id="27" name="Straight Arrow Connector 12"/>
            <p:cNvCxnSpPr>
              <a:cxnSpLocks noChangeShapeType="1"/>
            </p:cNvCxnSpPr>
            <p:nvPr/>
          </p:nvCxnSpPr>
          <p:spPr bwMode="auto">
            <a:xfrm>
              <a:off x="4464171" y="2822245"/>
              <a:ext cx="838200" cy="1588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8" name="Picture 5" descr="Manual_TX_Front_1209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6" y="3870536"/>
            <a:ext cx="2784139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19200" y="2362200"/>
            <a:ext cx="418957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2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vertical axes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control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2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wheels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23967" y="3870536"/>
            <a:ext cx="2768319" cy="1853079"/>
            <a:chOff x="4123967" y="3870536"/>
            <a:chExt cx="2768319" cy="1853079"/>
          </a:xfrm>
        </p:grpSpPr>
        <p:pic>
          <p:nvPicPr>
            <p:cNvPr id="30" name="Picture 8" descr="BRAINtrainerBO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3967" y="3870536"/>
              <a:ext cx="2768319" cy="185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http://www.intelitek.com/admin/Editor/assets/rec/cortex_controller_iso__opt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7" t="11465" r="12534" b="11230"/>
            <a:stretch/>
          </p:blipFill>
          <p:spPr bwMode="auto">
            <a:xfrm rot="20971535">
              <a:off x="4805167" y="4111361"/>
              <a:ext cx="1003236" cy="804342"/>
            </a:xfrm>
            <a:prstGeom prst="rect">
              <a:avLst/>
            </a:prstGeom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28"/>
          <p:cNvGrpSpPr>
            <a:grpSpLocks/>
          </p:cNvGrpSpPr>
          <p:nvPr/>
        </p:nvGrpSpPr>
        <p:grpSpPr bwMode="auto">
          <a:xfrm>
            <a:off x="2216728" y="4132411"/>
            <a:ext cx="4510644" cy="1518621"/>
            <a:chOff x="1905000" y="2667000"/>
            <a:chExt cx="6553200" cy="2133600"/>
          </a:xfrm>
        </p:grpSpPr>
        <p:cxnSp>
          <p:nvCxnSpPr>
            <p:cNvPr id="35" name="Straight Connector 12"/>
            <p:cNvCxnSpPr>
              <a:cxnSpLocks noChangeShapeType="1"/>
            </p:cNvCxnSpPr>
            <p:nvPr/>
          </p:nvCxnSpPr>
          <p:spPr bwMode="auto">
            <a:xfrm rot="5400000">
              <a:off x="1905000" y="3581400"/>
              <a:ext cx="1524000" cy="0"/>
            </a:xfrm>
            <a:prstGeom prst="line">
              <a:avLst/>
            </a:prstGeom>
            <a:noFill/>
            <a:ln w="38100" algn="ctr">
              <a:solidFill>
                <a:srgbClr val="66CCFF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Connector 14"/>
            <p:cNvCxnSpPr>
              <a:cxnSpLocks noChangeShapeType="1"/>
            </p:cNvCxnSpPr>
            <p:nvPr/>
          </p:nvCxnSpPr>
          <p:spPr bwMode="auto">
            <a:xfrm rot="5400000">
              <a:off x="1143000" y="3581400"/>
              <a:ext cx="1524000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7" name="Group 26"/>
            <p:cNvGrpSpPr>
              <a:grpSpLocks/>
            </p:cNvGrpSpPr>
            <p:nvPr/>
          </p:nvGrpSpPr>
          <p:grpSpPr bwMode="auto">
            <a:xfrm>
              <a:off x="1905000" y="2667000"/>
              <a:ext cx="6553200" cy="2133600"/>
              <a:chOff x="1905000" y="2362200"/>
              <a:chExt cx="6553200" cy="2133600"/>
            </a:xfrm>
          </p:grpSpPr>
          <p:sp>
            <p:nvSpPr>
              <p:cNvPr id="38" name="Oval 20"/>
              <p:cNvSpPr>
                <a:spLocks noChangeArrowheads="1"/>
              </p:cNvSpPr>
              <p:nvPr/>
            </p:nvSpPr>
            <p:spPr bwMode="auto">
              <a:xfrm>
                <a:off x="4876800" y="3581400"/>
                <a:ext cx="1143000" cy="914400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 typeface="Wingdings" pitchFamily="2" charset="2"/>
                  <a:buChar char="w"/>
                </a:pPr>
                <a:endParaRPr lang="en-US"/>
              </a:p>
            </p:txBody>
          </p:sp>
          <p:cxnSp>
            <p:nvCxnSpPr>
              <p:cNvPr id="39" name="Straight Connector 22"/>
              <p:cNvCxnSpPr>
                <a:cxnSpLocks noChangeShapeType="1"/>
              </p:cNvCxnSpPr>
              <p:nvPr/>
            </p:nvCxnSpPr>
            <p:spPr bwMode="auto">
              <a:xfrm rot="10800000">
                <a:off x="1905000" y="3200400"/>
                <a:ext cx="2971800" cy="83820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" name="Oval 23"/>
              <p:cNvSpPr>
                <a:spLocks noChangeArrowheads="1"/>
              </p:cNvSpPr>
              <p:nvPr/>
            </p:nvSpPr>
            <p:spPr bwMode="auto">
              <a:xfrm>
                <a:off x="7315200" y="2362200"/>
                <a:ext cx="1143000" cy="914400"/>
              </a:xfrm>
              <a:prstGeom prst="ellipse">
                <a:avLst/>
              </a:prstGeom>
              <a:noFill/>
              <a:ln w="28575" algn="ctr">
                <a:solidFill>
                  <a:srgbClr val="66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 typeface="Wingdings" pitchFamily="2" charset="2"/>
                  <a:buChar char="w"/>
                </a:pPr>
                <a:endParaRPr lang="en-US"/>
              </a:p>
            </p:txBody>
          </p:sp>
          <p:cxnSp>
            <p:nvCxnSpPr>
              <p:cNvPr id="41" name="Straight Connector 24"/>
              <p:cNvCxnSpPr>
                <a:cxnSpLocks noChangeShapeType="1"/>
                <a:stCxn id="40" idx="2"/>
              </p:cNvCxnSpPr>
              <p:nvPr/>
            </p:nvCxnSpPr>
            <p:spPr bwMode="auto">
              <a:xfrm rot="10800000" flipV="1">
                <a:off x="2667000" y="2819400"/>
                <a:ext cx="4648200" cy="381000"/>
              </a:xfrm>
              <a:prstGeom prst="line">
                <a:avLst/>
              </a:prstGeom>
              <a:noFill/>
              <a:ln w="28575" algn="ctr">
                <a:solidFill>
                  <a:srgbClr val="66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2" name="TextBox 6"/>
          <p:cNvSpPr txBox="1">
            <a:spLocks noChangeArrowheads="1"/>
          </p:cNvSpPr>
          <p:nvPr/>
        </p:nvSpPr>
        <p:spPr bwMode="auto">
          <a:xfrm>
            <a:off x="4114800" y="5791200"/>
            <a:ext cx="285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Robot Program / Behavior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586598" y="3484436"/>
            <a:ext cx="1652402" cy="7814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620000" y="2057400"/>
            <a:ext cx="533400" cy="6858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67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2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52400" y="2514600"/>
            <a:ext cx="8382000" cy="3886200"/>
            <a:chOff x="152400" y="2514600"/>
            <a:chExt cx="8382000" cy="3886200"/>
          </a:xfrm>
        </p:grpSpPr>
        <p:grpSp>
          <p:nvGrpSpPr>
            <p:cNvPr id="20" name="Group 19"/>
            <p:cNvGrpSpPr/>
            <p:nvPr/>
          </p:nvGrpSpPr>
          <p:grpSpPr>
            <a:xfrm>
              <a:off x="152400" y="2514600"/>
              <a:ext cx="8382000" cy="3886200"/>
              <a:chOff x="152400" y="2514600"/>
              <a:chExt cx="8382000" cy="38862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09600" y="2526269"/>
                <a:ext cx="7924800" cy="3693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152400" y="2514600"/>
                <a:ext cx="8382000" cy="3886200"/>
                <a:chOff x="609600" y="2514600"/>
                <a:chExt cx="8382000" cy="3886200"/>
              </a:xfrm>
            </p:grpSpPr>
            <p:pic>
              <p:nvPicPr>
                <p:cNvPr id="1026" name="Picture 2" descr="http://2.bp.blogspot.com/_9LVBfXnKHRY/TM4pXIFLS4I/AAAAAAAAAO4/QCIITwJD-9k/s1600/vex+robotics+brain+and+controller.jp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3386"/>
                <a:stretch/>
              </p:blipFill>
              <p:spPr bwMode="auto">
                <a:xfrm>
                  <a:off x="3849721" y="3012202"/>
                  <a:ext cx="3203368" cy="31624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3" name="Group 2"/>
                <p:cNvGrpSpPr/>
                <p:nvPr/>
              </p:nvGrpSpPr>
              <p:grpSpPr>
                <a:xfrm>
                  <a:off x="1066800" y="2514600"/>
                  <a:ext cx="5791200" cy="369332"/>
                  <a:chOff x="1039482" y="2300489"/>
                  <a:chExt cx="8413634" cy="518898"/>
                </a:xfrm>
              </p:grpSpPr>
              <p:sp>
                <p:nvSpPr>
                  <p:cNvPr id="24" name="Text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44980" y="2300490"/>
                    <a:ext cx="2019615" cy="5188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1800" dirty="0" smtClean="0"/>
                      <a:t>VEX Cortex</a:t>
                    </a:r>
                    <a:endParaRPr lang="en-US" sz="1800" dirty="0"/>
                  </a:p>
                </p:txBody>
              </p:sp>
              <p:sp>
                <p:nvSpPr>
                  <p:cNvPr id="25" name="Text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39482" y="2300489"/>
                    <a:ext cx="2895558" cy="5188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1800" dirty="0" smtClean="0"/>
                      <a:t>Two Vertical Axes</a:t>
                    </a:r>
                    <a:endParaRPr lang="en-US" sz="1800" dirty="0"/>
                  </a:p>
                </p:txBody>
              </p:sp>
              <p:cxnSp>
                <p:nvCxnSpPr>
                  <p:cNvPr id="27" name="Straight Arrow Connector 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637568" y="2621661"/>
                    <a:ext cx="838201" cy="1588"/>
                  </a:xfrm>
                  <a:prstGeom prst="straightConnector1">
                    <a:avLst/>
                  </a:prstGeom>
                  <a:noFill/>
                  <a:ln w="57150" algn="ctr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3" name="Straight Arrow Connector 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614915" y="2633523"/>
                    <a:ext cx="838201" cy="1588"/>
                  </a:xfrm>
                  <a:prstGeom prst="straightConnector1">
                    <a:avLst/>
                  </a:prstGeom>
                  <a:noFill/>
                  <a:ln w="57150" algn="ctr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pic>
              <p:nvPicPr>
                <p:cNvPr id="28" name="Picture 5" descr="Manual_TX_Front_120909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3870536"/>
                  <a:ext cx="2784139" cy="1844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2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4005262" y="6030912"/>
                  <a:ext cx="2852738" cy="369888"/>
                </a:xfrm>
                <a:prstGeom prst="rect">
                  <a:avLst/>
                </a:prstGeom>
                <a:solidFill>
                  <a:srgbClr val="FFFF00">
                    <a:alpha val="57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000">
                      <a:solidFill>
                        <a:srgbClr val="051C43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4000">
                      <a:solidFill>
                        <a:srgbClr val="051C43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4000">
                      <a:solidFill>
                        <a:srgbClr val="051C43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4000">
                      <a:solidFill>
                        <a:srgbClr val="051C43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4000">
                      <a:solidFill>
                        <a:srgbClr val="051C43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051C43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051C43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051C43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051C43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800" dirty="0"/>
                    <a:t>Robot Program / Behavior</a:t>
                  </a:r>
                </a:p>
              </p:txBody>
            </p:sp>
            <p:pic>
              <p:nvPicPr>
                <p:cNvPr id="2050" name="Picture 2" descr="http://www.pyroelectro.com/tutorials/dc_motor/img/dcmotor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48275" y="2957857"/>
                  <a:ext cx="1543325" cy="15433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2" descr="http://www.pyroelectro.com/tutorials/dc_motor/img/dcmotor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48275" y="4631313"/>
                  <a:ext cx="1543325" cy="15433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45" name="TextBox 4"/>
            <p:cNvSpPr txBox="1">
              <a:spLocks noChangeArrowheads="1"/>
            </p:cNvSpPr>
            <p:nvPr/>
          </p:nvSpPr>
          <p:spPr bwMode="auto">
            <a:xfrm>
              <a:off x="7055399" y="2514600"/>
              <a:ext cx="13773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 smtClean="0"/>
                <a:t>Two Motors</a:t>
              </a:r>
              <a:endParaRPr 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Build!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1148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Tank Robot Configuration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ank2.mdl </a:t>
            </a:r>
            <a:r>
              <a:rPr lang="en-US" dirty="0" smtClean="0">
                <a:solidFill>
                  <a:schemeClr val="tx2"/>
                </a:solidFill>
              </a:rPr>
              <a:t>(Example model)</a:t>
            </a:r>
          </a:p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3505200" y="6248400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1800"/>
          </a:p>
          <a:p>
            <a:pPr eaLnBrk="1" hangingPunct="1"/>
            <a:endParaRPr lang="en-US" sz="1800"/>
          </a:p>
        </p:txBody>
      </p:sp>
      <p:grpSp>
        <p:nvGrpSpPr>
          <p:cNvPr id="11" name="Group 10"/>
          <p:cNvGrpSpPr/>
          <p:nvPr/>
        </p:nvGrpSpPr>
        <p:grpSpPr>
          <a:xfrm>
            <a:off x="1219200" y="2938046"/>
            <a:ext cx="7239000" cy="2460486"/>
            <a:chOff x="1727502" y="2938046"/>
            <a:chExt cx="7239000" cy="2460486"/>
          </a:xfrm>
        </p:grpSpPr>
        <p:grpSp>
          <p:nvGrpSpPr>
            <p:cNvPr id="34" name="Group 28"/>
            <p:cNvGrpSpPr>
              <a:grpSpLocks/>
            </p:cNvGrpSpPr>
            <p:nvPr/>
          </p:nvGrpSpPr>
          <p:grpSpPr bwMode="auto">
            <a:xfrm>
              <a:off x="1727502" y="4240884"/>
              <a:ext cx="4751250" cy="1094037"/>
              <a:chOff x="1905000" y="2819400"/>
              <a:chExt cx="6902759" cy="1537077"/>
            </a:xfrm>
          </p:grpSpPr>
          <p:cxnSp>
            <p:nvCxnSpPr>
              <p:cNvPr id="35" name="Straight Connector 12"/>
              <p:cNvCxnSpPr>
                <a:cxnSpLocks noChangeShapeType="1"/>
              </p:cNvCxnSpPr>
              <p:nvPr/>
            </p:nvCxnSpPr>
            <p:spPr bwMode="auto">
              <a:xfrm rot="5400000">
                <a:off x="2060106" y="3594477"/>
                <a:ext cx="1524000" cy="0"/>
              </a:xfrm>
              <a:prstGeom prst="line">
                <a:avLst/>
              </a:prstGeom>
              <a:noFill/>
              <a:ln w="38100" algn="ctr">
                <a:solidFill>
                  <a:srgbClr val="66CCFF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Straight Connector 14"/>
              <p:cNvCxnSpPr>
                <a:cxnSpLocks noChangeShapeType="1"/>
              </p:cNvCxnSpPr>
              <p:nvPr/>
            </p:nvCxnSpPr>
            <p:spPr bwMode="auto">
              <a:xfrm rot="5400000">
                <a:off x="1143000" y="3581400"/>
                <a:ext cx="1524000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7" name="Group 26"/>
              <p:cNvGrpSpPr>
                <a:grpSpLocks/>
              </p:cNvGrpSpPr>
              <p:nvPr/>
            </p:nvGrpSpPr>
            <p:grpSpPr bwMode="auto">
              <a:xfrm>
                <a:off x="1905001" y="3177547"/>
                <a:ext cx="6902758" cy="847868"/>
                <a:chOff x="1905001" y="2872747"/>
                <a:chExt cx="6902758" cy="847868"/>
              </a:xfrm>
            </p:grpSpPr>
            <p:sp>
              <p:nvSpPr>
                <p:cNvPr id="38" name="Oval 20"/>
                <p:cNvSpPr>
                  <a:spLocks noChangeArrowheads="1"/>
                </p:cNvSpPr>
                <p:nvPr/>
              </p:nvSpPr>
              <p:spPr bwMode="auto">
                <a:xfrm>
                  <a:off x="8153343" y="3515093"/>
                  <a:ext cx="640285" cy="205522"/>
                </a:xfrm>
                <a:prstGeom prst="ellips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342900" indent="-342900">
                    <a:lnSpc>
                      <a:spcPct val="80000"/>
                    </a:lnSpc>
                    <a:spcBef>
                      <a:spcPct val="20000"/>
                    </a:spcBef>
                    <a:buFont typeface="Wingdings" pitchFamily="2" charset="2"/>
                    <a:buChar char="w"/>
                  </a:pPr>
                  <a:endParaRPr lang="en-US"/>
                </a:p>
              </p:txBody>
            </p:sp>
            <p:cxnSp>
              <p:nvCxnSpPr>
                <p:cNvPr id="39" name="Straight Connector 2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905001" y="3200402"/>
                  <a:ext cx="6234212" cy="417451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0" name="Oval 23"/>
                <p:cNvSpPr>
                  <a:spLocks noChangeArrowheads="1"/>
                </p:cNvSpPr>
                <p:nvPr/>
              </p:nvSpPr>
              <p:spPr bwMode="auto">
                <a:xfrm>
                  <a:off x="8139213" y="2872747"/>
                  <a:ext cx="668546" cy="266699"/>
                </a:xfrm>
                <a:prstGeom prst="ellipse">
                  <a:avLst/>
                </a:prstGeom>
                <a:noFill/>
                <a:ln w="28575" algn="ctr">
                  <a:solidFill>
                    <a:srgbClr val="66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342900" indent="-342900">
                    <a:lnSpc>
                      <a:spcPct val="80000"/>
                    </a:lnSpc>
                    <a:spcBef>
                      <a:spcPct val="20000"/>
                    </a:spcBef>
                    <a:buFont typeface="Wingdings" pitchFamily="2" charset="2"/>
                    <a:buChar char="w"/>
                  </a:pPr>
                  <a:endParaRPr lang="en-US"/>
                </a:p>
              </p:txBody>
            </p:sp>
            <p:cxnSp>
              <p:nvCxnSpPr>
                <p:cNvPr id="41" name="Straight Connector 24"/>
                <p:cNvCxnSpPr>
                  <a:cxnSpLocks noChangeShapeType="1"/>
                  <a:stCxn id="40" idx="2"/>
                </p:cNvCxnSpPr>
                <p:nvPr/>
              </p:nvCxnSpPr>
              <p:spPr bwMode="auto">
                <a:xfrm flipH="1">
                  <a:off x="2834897" y="3006097"/>
                  <a:ext cx="5304316" cy="194305"/>
                </a:xfrm>
                <a:prstGeom prst="line">
                  <a:avLst/>
                </a:prstGeom>
                <a:noFill/>
                <a:ln w="28575" algn="ctr">
                  <a:solidFill>
                    <a:srgbClr val="66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12" name="Curved Connector 11"/>
            <p:cNvCxnSpPr/>
            <p:nvPr/>
          </p:nvCxnSpPr>
          <p:spPr>
            <a:xfrm rot="10800000" flipV="1">
              <a:off x="6248671" y="3581399"/>
              <a:ext cx="1422432" cy="1012021"/>
            </a:xfrm>
            <a:prstGeom prst="curvedConnector3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/>
            <p:nvPr/>
          </p:nvCxnSpPr>
          <p:spPr>
            <a:xfrm rot="10800000">
              <a:off x="6211318" y="5026140"/>
              <a:ext cx="1459785" cy="299474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629276" y="2938046"/>
              <a:ext cx="13372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Right </a:t>
              </a:r>
              <a:r>
                <a:rPr lang="en-US" sz="16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Motor</a:t>
              </a:r>
              <a:endParaRPr lang="en-US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671102" y="4614446"/>
              <a:ext cx="11753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Left</a:t>
              </a:r>
              <a:r>
                <a:rPr lang="en-US" sz="1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Motor</a:t>
              </a:r>
              <a:endPara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215552" y="4250191"/>
              <a:ext cx="736099" cy="369332"/>
            </a:xfrm>
            <a:prstGeom prst="rect">
              <a:avLst/>
            </a:prstGeom>
            <a:solidFill>
              <a:schemeClr val="tx1">
                <a:alpha val="54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Pin 2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81600" y="5029200"/>
              <a:ext cx="736099" cy="369332"/>
            </a:xfrm>
            <a:prstGeom prst="rect">
              <a:avLst/>
            </a:prstGeom>
            <a:solidFill>
              <a:schemeClr val="tx1">
                <a:alpha val="84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Pin 9</a:t>
              </a:r>
              <a:endPara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592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New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077200" cy="4114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Simulink model </a:t>
            </a:r>
            <a:r>
              <a:rPr lang="en-US" dirty="0"/>
              <a:t>– robot program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Block</a:t>
            </a:r>
            <a:r>
              <a:rPr lang="en-US" dirty="0" smtClean="0"/>
              <a:t> – command or function</a:t>
            </a:r>
          </a:p>
          <a:p>
            <a:r>
              <a:rPr lang="en-US" dirty="0">
                <a:solidFill>
                  <a:srgbClr val="FF0000"/>
                </a:solidFill>
              </a:rPr>
              <a:t>Library</a:t>
            </a:r>
            <a:r>
              <a:rPr lang="en-US" dirty="0"/>
              <a:t> – group of blocks or commands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Generate </a:t>
            </a:r>
            <a:r>
              <a:rPr lang="en-US" dirty="0">
                <a:solidFill>
                  <a:srgbClr val="FF0000"/>
                </a:solidFill>
              </a:rPr>
              <a:t>code </a:t>
            </a:r>
            <a:r>
              <a:rPr lang="en-US" dirty="0"/>
              <a:t>- Auto generate C code from the Simulink model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Run a Simulink model </a:t>
            </a:r>
            <a:r>
              <a:rPr lang="en-US" dirty="0" smtClean="0"/>
              <a:t>– ‘Simulate’ a program on PC</a:t>
            </a:r>
          </a:p>
        </p:txBody>
      </p:sp>
      <p:pic>
        <p:nvPicPr>
          <p:cNvPr id="5121" name="Picture 1" descr="C:\Users\shiremat\AppData\Local\Microsoft\Windows\Temporary Internet Files\Content.IE5\WRMN5MHX\MC9004344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61988"/>
            <a:ext cx="833966" cy="938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762000"/>
            <a:ext cx="6705600" cy="76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What is Simulation?</a:t>
            </a:r>
            <a:endParaRPr lang="en-US" dirty="0" smtClean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88544" y="3352800"/>
            <a:ext cx="1604963" cy="9540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Model of</a:t>
            </a:r>
          </a:p>
          <a:p>
            <a:r>
              <a:rPr lang="en-US" sz="2800" dirty="0"/>
              <a:t>Behavior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30436" y="1828800"/>
            <a:ext cx="76515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/>
              <a:t>Simulation</a:t>
            </a:r>
            <a:r>
              <a:rPr lang="en-US" sz="2800" dirty="0"/>
              <a:t> is the imitation of some real thing, state of affairs, or </a:t>
            </a:r>
            <a:r>
              <a:rPr lang="en-US" sz="2800" dirty="0" smtClean="0"/>
              <a:t>process.</a:t>
            </a:r>
            <a:endParaRPr lang="en-US" sz="2800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92944" y="4343400"/>
            <a:ext cx="19192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What if we do this?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207544" y="4386262"/>
            <a:ext cx="2514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Imitate the robot behavior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957887" y="4363583"/>
            <a:ext cx="2271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What will the robot do?</a:t>
            </a:r>
          </a:p>
        </p:txBody>
      </p:sp>
      <p:sp>
        <p:nvSpPr>
          <p:cNvPr id="10" name="Right Arrow 10"/>
          <p:cNvSpPr>
            <a:spLocks noChangeArrowheads="1"/>
          </p:cNvSpPr>
          <p:nvPr/>
        </p:nvSpPr>
        <p:spPr bwMode="auto">
          <a:xfrm>
            <a:off x="2674144" y="36576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w"/>
            </a:pPr>
            <a:endParaRPr lang="en-US"/>
          </a:p>
        </p:txBody>
      </p:sp>
      <p:sp>
        <p:nvSpPr>
          <p:cNvPr id="11" name="Right Arrow 11"/>
          <p:cNvSpPr>
            <a:spLocks noChangeArrowheads="1"/>
          </p:cNvSpPr>
          <p:nvPr/>
        </p:nvSpPr>
        <p:spPr bwMode="auto">
          <a:xfrm>
            <a:off x="5341144" y="36576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w"/>
            </a:pPr>
            <a:endParaRPr lang="en-US"/>
          </a:p>
        </p:txBody>
      </p: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769144" y="3581400"/>
            <a:ext cx="1676400" cy="533400"/>
            <a:chOff x="685800" y="2057400"/>
            <a:chExt cx="1676400" cy="533400"/>
          </a:xfrm>
        </p:grpSpPr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762000" y="2057400"/>
              <a:ext cx="156368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Stimulus</a:t>
              </a:r>
            </a:p>
          </p:txBody>
        </p:sp>
        <p:sp>
          <p:nvSpPr>
            <p:cNvPr id="14" name="Rounded Rectangle 12"/>
            <p:cNvSpPr>
              <a:spLocks noChangeArrowheads="1"/>
            </p:cNvSpPr>
            <p:nvPr/>
          </p:nvSpPr>
          <p:spPr bwMode="auto">
            <a:xfrm>
              <a:off x="685800" y="2057400"/>
              <a:ext cx="1676400" cy="5334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Char char="w"/>
              </a:pPr>
              <a:endParaRPr lang="en-US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179344" y="3581400"/>
            <a:ext cx="1828800" cy="533400"/>
            <a:chOff x="6096000" y="2057400"/>
            <a:chExt cx="1828800" cy="533400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6096000" y="2057400"/>
              <a:ext cx="180498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Response</a:t>
              </a:r>
            </a:p>
          </p:txBody>
        </p:sp>
        <p:sp>
          <p:nvSpPr>
            <p:cNvPr id="17" name="Rounded Rectangle 13"/>
            <p:cNvSpPr>
              <a:spLocks noChangeArrowheads="1"/>
            </p:cNvSpPr>
            <p:nvPr/>
          </p:nvSpPr>
          <p:spPr bwMode="auto">
            <a:xfrm>
              <a:off x="6096000" y="2057400"/>
              <a:ext cx="1828800" cy="5334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Char char="w"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31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TMW_PPT">
      <a:dk1>
        <a:sysClr val="windowText" lastClr="000000"/>
      </a:dk1>
      <a:lt1>
        <a:sysClr val="window" lastClr="FFFFFF"/>
      </a:lt1>
      <a:dk2>
        <a:srgbClr val="125687"/>
      </a:dk2>
      <a:lt2>
        <a:srgbClr val="EEECE1"/>
      </a:lt2>
      <a:accent1>
        <a:srgbClr val="95B3D7"/>
      </a:accent1>
      <a:accent2>
        <a:srgbClr val="781414"/>
      </a:accent2>
      <a:accent3>
        <a:srgbClr val="697819"/>
      </a:accent3>
      <a:accent4>
        <a:srgbClr val="D27809"/>
      </a:accent4>
      <a:accent5>
        <a:srgbClr val="BFBFBF"/>
      </a:accent5>
      <a:accent6>
        <a:srgbClr val="E5DD9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20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3F8D8C5CB9834583707BBB12B75AD6" ma:contentTypeVersion="1" ma:contentTypeDescription="Create a new document." ma:contentTypeScope="" ma:versionID="95fdc85e0871da42312c0b7cad6dafa1">
  <xsd:schema xmlns:xsd="http://www.w3.org/2001/XMLSchema" xmlns:p="http://schemas.microsoft.com/office/2006/metadata/properties" targetNamespace="http://schemas.microsoft.com/office/2006/metadata/properties" ma:root="true" ma:fieldsID="84d24c2467e79a5b957f305a830827c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7F3365C-37C7-44A4-A9FA-9C5DCE479892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6FFA840-5E5A-4FD0-818A-C52103102A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23EBFB-AAB5-48BE-A076-EDA1C75F18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2975</TotalTime>
  <Words>655</Words>
  <Application>Microsoft Office PowerPoint</Application>
  <PresentationFormat>On-screen Show (4:3)</PresentationFormat>
  <Paragraphs>151</Paragraphs>
  <Slides>24</Slides>
  <Notes>3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Blank</vt:lpstr>
      <vt:lpstr>Simulink Support for VEX Cortex  BEST Robotics 2012   Sandeep Hiremath   </vt:lpstr>
      <vt:lpstr>WebEx</vt:lpstr>
      <vt:lpstr>Outline</vt:lpstr>
      <vt:lpstr>What is Simulink?</vt:lpstr>
      <vt:lpstr>Why Simulink?</vt:lpstr>
      <vt:lpstr>Lets Build!      </vt:lpstr>
      <vt:lpstr>Lets Build!      </vt:lpstr>
      <vt:lpstr>      New terms</vt:lpstr>
      <vt:lpstr>PowerPoint Presentation</vt:lpstr>
      <vt:lpstr>Gamepad Input to program</vt:lpstr>
      <vt:lpstr>Gamepad Input to Simulink</vt:lpstr>
      <vt:lpstr>Gamepad Input to Simulink</vt:lpstr>
      <vt:lpstr>Gamepad Input to Simulink</vt:lpstr>
      <vt:lpstr>Workflow Summary</vt:lpstr>
      <vt:lpstr>Overview - BEST Library</vt:lpstr>
      <vt:lpstr>Advanced Programming</vt:lpstr>
      <vt:lpstr>Access to software</vt:lpstr>
      <vt:lpstr>Installation  </vt:lpstr>
      <vt:lpstr>Training Resources</vt:lpstr>
      <vt:lpstr>Thank you!</vt:lpstr>
      <vt:lpstr>Things to Note</vt:lpstr>
      <vt:lpstr>PowerPoint Presentation</vt:lpstr>
      <vt:lpstr>Simple switch example</vt:lpstr>
      <vt:lpstr>Stateflow model</vt:lpstr>
    </vt:vector>
  </TitlesOfParts>
  <Company>The MathWorks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Robotics Library</dc:title>
  <dc:creator>shiremat</dc:creator>
  <cp:lastModifiedBy>Sandeep Hiremath</cp:lastModifiedBy>
  <cp:revision>65</cp:revision>
  <cp:lastPrinted>2011-06-21T20:18:48Z</cp:lastPrinted>
  <dcterms:created xsi:type="dcterms:W3CDTF">2010-10-13T15:39:15Z</dcterms:created>
  <dcterms:modified xsi:type="dcterms:W3CDTF">2012-09-01T01:15:18Z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  <property fmtid="{D5CDD505-2E9C-101B-9397-08002B2CF9AE}" pid="7" name="ContentTypeId">
    <vt:lpwstr>0x010100E53F8D8C5CB9834583707BBB12B75AD6</vt:lpwstr>
  </property>
</Properties>
</file>