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77" r:id="rId3"/>
    <p:sldId id="268" r:id="rId4"/>
    <p:sldId id="257" r:id="rId5"/>
    <p:sldId id="262" r:id="rId6"/>
    <p:sldId id="263" r:id="rId7"/>
    <p:sldId id="286" r:id="rId8"/>
    <p:sldId id="279" r:id="rId9"/>
    <p:sldId id="264" r:id="rId10"/>
    <p:sldId id="282" r:id="rId11"/>
    <p:sldId id="265" r:id="rId12"/>
    <p:sldId id="283" r:id="rId13"/>
    <p:sldId id="266" r:id="rId14"/>
    <p:sldId id="288" r:id="rId15"/>
    <p:sldId id="278" r:id="rId16"/>
    <p:sldId id="284" r:id="rId17"/>
    <p:sldId id="287" r:id="rId18"/>
    <p:sldId id="259" r:id="rId19"/>
    <p:sldId id="267" r:id="rId20"/>
    <p:sldId id="289" r:id="rId21"/>
    <p:sldId id="280" r:id="rId22"/>
    <p:sldId id="269" r:id="rId23"/>
    <p:sldId id="270" r:id="rId24"/>
    <p:sldId id="271" r:id="rId25"/>
    <p:sldId id="272" r:id="rId26"/>
    <p:sldId id="273" r:id="rId27"/>
    <p:sldId id="274" r:id="rId28"/>
    <p:sldId id="275" r:id="rId29"/>
    <p:sldId id="258" r:id="rId30"/>
    <p:sldId id="261" r:id="rId31"/>
    <p:sldId id="291"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6AB93E5-E78E-43C9-BC47-A21A480E59A8}">
          <p14:sldIdLst>
            <p14:sldId id="256"/>
            <p14:sldId id="277"/>
          </p14:sldIdLst>
        </p14:section>
        <p14:section name="Untitled Section" id="{7BCB1446-0C92-4124-A2FA-1A3CD15EBE6B}">
          <p14:sldIdLst>
            <p14:sldId id="268"/>
            <p14:sldId id="257"/>
            <p14:sldId id="262"/>
            <p14:sldId id="263"/>
            <p14:sldId id="286"/>
            <p14:sldId id="279"/>
            <p14:sldId id="264"/>
            <p14:sldId id="282"/>
            <p14:sldId id="265"/>
            <p14:sldId id="283"/>
            <p14:sldId id="266"/>
            <p14:sldId id="288"/>
            <p14:sldId id="278"/>
            <p14:sldId id="284"/>
            <p14:sldId id="287"/>
            <p14:sldId id="259"/>
            <p14:sldId id="267"/>
            <p14:sldId id="289"/>
            <p14:sldId id="280"/>
            <p14:sldId id="269"/>
            <p14:sldId id="270"/>
            <p14:sldId id="271"/>
            <p14:sldId id="272"/>
            <p14:sldId id="273"/>
            <p14:sldId id="274"/>
            <p14:sldId id="275"/>
            <p14:sldId id="258"/>
            <p14:sldId id="261"/>
            <p14:sldId id="29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i Colangelo" initials="LC" lastIdx="1" clrIdx="0">
    <p:extLst>
      <p:ext uri="{19B8F6BF-5375-455C-9EA6-DF929625EA0E}">
        <p15:presenceInfo xmlns:p15="http://schemas.microsoft.com/office/powerpoint/2012/main" userId="36e0b7e267757ce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p:cViewPr varScale="1">
        <p:scale>
          <a:sx n="86" d="100"/>
          <a:sy n="86" d="100"/>
        </p:scale>
        <p:origin x="66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6/6/2019</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88070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047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506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3711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97829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414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6005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73868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5156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0490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05CFC9EE-A7E7-47D2-BD7B-E90119E1A67F}"/>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A72654F5-5AF4-4D8B-BDBE-195F499B8A01}"/>
              </a:ext>
            </a:extLst>
          </p:cNvPr>
          <p:cNvSpPr>
            <a:spLocks noGrp="1"/>
          </p:cNvSpPr>
          <p:nvPr>
            <p:ph type="ftr" sz="quarter" idx="11"/>
          </p:nvPr>
        </p:nvSpPr>
        <p:spPr/>
        <p:txBody>
          <a:bodyPr/>
          <a:lstStyle/>
          <a:p>
            <a:r>
              <a:rPr lang="en-US" dirty="0"/>
              <a:t>BEST Robotics Inc © 2019</a:t>
            </a:r>
          </a:p>
        </p:txBody>
      </p:sp>
      <p:sp>
        <p:nvSpPr>
          <p:cNvPr id="9" name="Slide Number Placeholder 8">
            <a:extLst>
              <a:ext uri="{FF2B5EF4-FFF2-40B4-BE49-F238E27FC236}">
                <a16:creationId xmlns:a16="http://schemas.microsoft.com/office/drawing/2014/main" id="{F47061AD-8010-4E3F-9864-4BF1CF6686A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67321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3146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1152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606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3873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0495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7512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6/6/2019</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709532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hyperlink" Target="https://www.build-electronic-circuits.com/pcb-design/" TargetMode="External"/><Relationship Id="rId2" Type="http://schemas.openxmlformats.org/officeDocument/2006/relationships/image" Target="../media/image1.jpeg"/><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en.wikipedia.org/wiki/Georg_Ohm" TargetMode="External"/><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hyperlink" Target="https://youtu.be/_HZ-EQ8Hc8E" TargetMode="External"/><Relationship Id="rId13" Type="http://schemas.openxmlformats.org/officeDocument/2006/relationships/hyperlink" Target="https://youtu.be/bWXNOemu2j4" TargetMode="External"/><Relationship Id="rId3" Type="http://schemas.openxmlformats.org/officeDocument/2006/relationships/hyperlink" Target="https://pixabay.com/photos/earth-planet-continents-light-pear-2581631/" TargetMode="External"/><Relationship Id="rId7" Type="http://schemas.openxmlformats.org/officeDocument/2006/relationships/hyperlink" Target="https://pixabay.com/photos/camera-inside-mechanics-technician-943244/" TargetMode="External"/><Relationship Id="rId12" Type="http://schemas.openxmlformats.org/officeDocument/2006/relationships/hyperlink" Target="https://pixabay.com/images/search/circuit%20smoke/" TargetMode="External"/><Relationship Id="rId2" Type="http://schemas.openxmlformats.org/officeDocument/2006/relationships/hyperlink" Target="https://pixabay.com/illustrations/background-wallpaper-energy-1872802/" TargetMode="External"/><Relationship Id="rId1" Type="http://schemas.openxmlformats.org/officeDocument/2006/relationships/slideLayout" Target="../slideLayouts/slideLayout11.xml"/><Relationship Id="rId6" Type="http://schemas.openxmlformats.org/officeDocument/2006/relationships/hyperlink" Target="https://pixabay.com/photos/plasma-bal-purple-bright-electrical-2747457/" TargetMode="External"/><Relationship Id="rId11" Type="http://schemas.openxmlformats.org/officeDocument/2006/relationships/hyperlink" Target="https://pixabay.com/photos/current-electric-charge-electricity-3763664/" TargetMode="External"/><Relationship Id="rId5" Type="http://schemas.openxmlformats.org/officeDocument/2006/relationships/hyperlink" Target="https://commons.wikimedia.org/wiki/File:Thunder_at_Saitama_2.jpg#/media/File:Thunder_at_Saitama_2.jpg" TargetMode="External"/><Relationship Id="rId10" Type="http://schemas.openxmlformats.org/officeDocument/2006/relationships/hyperlink" Target="https://pixabay.com/photos/soldering-iron-solder-1038540/" TargetMode="External"/><Relationship Id="rId4" Type="http://schemas.openxmlformats.org/officeDocument/2006/relationships/hyperlink" Target="https://commons.wikimedia.org/wiki/File:Fluorescent_light_bulb_using_9V_battery_as_source.JPG" TargetMode="External"/><Relationship Id="rId9" Type="http://schemas.openxmlformats.org/officeDocument/2006/relationships/hyperlink" Target="https://pixabay.com/photos/solder-soldering-station-tin-board-1038523/"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5A92FE9-DB05-4D0D-AF5A-BE8664B9F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53D9B26A-5143-49A7-BA98-D871D5BD71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526211" y="1"/>
            <a:ext cx="5014912" cy="6857999"/>
            <a:chOff x="2928938" y="-4763"/>
            <a:chExt cx="5014912" cy="6862763"/>
          </a:xfrm>
        </p:grpSpPr>
        <p:sp>
          <p:nvSpPr>
            <p:cNvPr id="11" name="Freeform 6">
              <a:extLst>
                <a:ext uri="{FF2B5EF4-FFF2-40B4-BE49-F238E27FC236}">
                  <a16:creationId xmlns:a16="http://schemas.microsoft.com/office/drawing/2014/main" id="{68B85E55-A2A1-4682-B891-F201358A92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2" name="Freeform 7">
              <a:extLst>
                <a:ext uri="{FF2B5EF4-FFF2-40B4-BE49-F238E27FC236}">
                  <a16:creationId xmlns:a16="http://schemas.microsoft.com/office/drawing/2014/main" id="{45EF6EDB-9B5D-49E9-96FA-1AE08BF95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rgbClr val="595959"/>
            </a:solidFill>
            <a:ln>
              <a:noFill/>
            </a:ln>
          </p:spPr>
        </p:sp>
        <p:sp>
          <p:nvSpPr>
            <p:cNvPr id="13" name="Freeform 12">
              <a:extLst>
                <a:ext uri="{FF2B5EF4-FFF2-40B4-BE49-F238E27FC236}">
                  <a16:creationId xmlns:a16="http://schemas.microsoft.com/office/drawing/2014/main" id="{38338226-D6E2-4EEE-B271-DB4BD096D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rgbClr val="262626"/>
            </a:solidFill>
            <a:ln>
              <a:noFill/>
            </a:ln>
          </p:spPr>
        </p:sp>
        <p:sp>
          <p:nvSpPr>
            <p:cNvPr id="14" name="Freeform 13">
              <a:extLst>
                <a:ext uri="{FF2B5EF4-FFF2-40B4-BE49-F238E27FC236}">
                  <a16:creationId xmlns:a16="http://schemas.microsoft.com/office/drawing/2014/main" id="{4878FB48-17B3-4A11-8025-DE0945CD4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5" name="Freeform 14">
              <a:extLst>
                <a:ext uri="{FF2B5EF4-FFF2-40B4-BE49-F238E27FC236}">
                  <a16:creationId xmlns:a16="http://schemas.microsoft.com/office/drawing/2014/main" id="{4150A21C-DD6D-4D3C-9E95-7A3CA263B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6" name="Freeform 15">
              <a:extLst>
                <a:ext uri="{FF2B5EF4-FFF2-40B4-BE49-F238E27FC236}">
                  <a16:creationId xmlns:a16="http://schemas.microsoft.com/office/drawing/2014/main" id="{7505BF04-104D-4180-A284-42FCD6B04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rgbClr val="404040"/>
            </a:solidFill>
            <a:ln>
              <a:noFill/>
            </a:ln>
          </p:spPr>
        </p:sp>
      </p:grpSp>
      <p:sp>
        <p:nvSpPr>
          <p:cNvPr id="2" name="Title 1">
            <a:extLst>
              <a:ext uri="{FF2B5EF4-FFF2-40B4-BE49-F238E27FC236}">
                <a16:creationId xmlns:a16="http://schemas.microsoft.com/office/drawing/2014/main" id="{1B5FDA73-BD70-477F-93E1-23287C05D0CF}"/>
              </a:ext>
            </a:extLst>
          </p:cNvPr>
          <p:cNvSpPr>
            <a:spLocks noGrp="1"/>
          </p:cNvSpPr>
          <p:nvPr>
            <p:ph type="ctrTitle"/>
          </p:nvPr>
        </p:nvSpPr>
        <p:spPr>
          <a:xfrm>
            <a:off x="1018190" y="924232"/>
            <a:ext cx="8174971" cy="3285866"/>
          </a:xfrm>
        </p:spPr>
        <p:txBody>
          <a:bodyPr>
            <a:normAutofit/>
          </a:bodyPr>
          <a:lstStyle/>
          <a:p>
            <a:pPr algn="l"/>
            <a:r>
              <a:rPr lang="en-US" sz="6200" dirty="0"/>
              <a:t>Electronics Fundamentals</a:t>
            </a:r>
          </a:p>
        </p:txBody>
      </p:sp>
      <p:sp>
        <p:nvSpPr>
          <p:cNvPr id="3" name="Subtitle 2">
            <a:extLst>
              <a:ext uri="{FF2B5EF4-FFF2-40B4-BE49-F238E27FC236}">
                <a16:creationId xmlns:a16="http://schemas.microsoft.com/office/drawing/2014/main" id="{8939D83F-D1ED-44AA-A161-0937FDA44ECF}"/>
              </a:ext>
            </a:extLst>
          </p:cNvPr>
          <p:cNvSpPr>
            <a:spLocks noGrp="1"/>
          </p:cNvSpPr>
          <p:nvPr>
            <p:ph type="subTitle" idx="1"/>
          </p:nvPr>
        </p:nvSpPr>
        <p:spPr>
          <a:xfrm>
            <a:off x="1018190" y="4210098"/>
            <a:ext cx="7178070" cy="863348"/>
          </a:xfrm>
        </p:spPr>
        <p:txBody>
          <a:bodyPr>
            <a:normAutofit/>
          </a:bodyPr>
          <a:lstStyle/>
          <a:p>
            <a:pPr algn="l"/>
            <a:r>
              <a:rPr lang="en-US" dirty="0"/>
              <a:t>Best Robotics 2019</a:t>
            </a:r>
            <a:endParaRPr lang="en-US"/>
          </a:p>
        </p:txBody>
      </p:sp>
      <p:pic>
        <p:nvPicPr>
          <p:cNvPr id="5" name="Picture 4">
            <a:extLst>
              <a:ext uri="{FF2B5EF4-FFF2-40B4-BE49-F238E27FC236}">
                <a16:creationId xmlns:a16="http://schemas.microsoft.com/office/drawing/2014/main" id="{9DC4BE9E-9F8C-42C9-BA5B-9FA29B928CCC}"/>
              </a:ext>
            </a:extLst>
          </p:cNvPr>
          <p:cNvPicPr>
            <a:picLocks noChangeAspect="1"/>
          </p:cNvPicPr>
          <p:nvPr/>
        </p:nvPicPr>
        <p:blipFill>
          <a:blip r:embed="rId2"/>
          <a:stretch>
            <a:fillRect/>
          </a:stretch>
        </p:blipFill>
        <p:spPr>
          <a:xfrm>
            <a:off x="1089027" y="201481"/>
            <a:ext cx="3177020" cy="1939553"/>
          </a:xfrm>
          <a:prstGeom prst="rect">
            <a:avLst/>
          </a:prstGeom>
        </p:spPr>
      </p:pic>
    </p:spTree>
    <p:extLst>
      <p:ext uri="{BB962C8B-B14F-4D97-AF65-F5344CB8AC3E}">
        <p14:creationId xmlns:p14="http://schemas.microsoft.com/office/powerpoint/2010/main" val="273021526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4"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5"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6"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7"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8"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9"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41" name="Rectangle 40">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F49F83D-864F-4B3A-B0B0-C0E1F3F78B0D}"/>
              </a:ext>
            </a:extLst>
          </p:cNvPr>
          <p:cNvPicPr>
            <a:picLocks noChangeAspect="1"/>
          </p:cNvPicPr>
          <p:nvPr/>
        </p:nvPicPr>
        <p:blipFill rotWithShape="1">
          <a:blip r:embed="rId3"/>
          <a:srcRect t="9731" r="-1" b="-1"/>
          <a:stretch/>
        </p:blipFill>
        <p:spPr>
          <a:xfrm>
            <a:off x="6892924" y="10"/>
            <a:ext cx="5299077" cy="6857990"/>
          </a:xfrm>
          <a:custGeom>
            <a:avLst/>
            <a:gdLst>
              <a:gd name="connsiteX0" fmla="*/ 836871 w 5299077"/>
              <a:gd name="connsiteY0" fmla="*/ 0 h 6858000"/>
              <a:gd name="connsiteX1" fmla="*/ 5299077 w 5299077"/>
              <a:gd name="connsiteY1" fmla="*/ 0 h 6858000"/>
              <a:gd name="connsiteX2" fmla="*/ 5299077 w 5299077"/>
              <a:gd name="connsiteY2" fmla="*/ 6858000 h 6858000"/>
              <a:gd name="connsiteX3" fmla="*/ 1911312 w 5299077"/>
              <a:gd name="connsiteY3" fmla="*/ 6858000 h 6858000"/>
              <a:gd name="connsiteX4" fmla="*/ 0 w 5299077"/>
              <a:gd name="connsiteY4" fmla="*/ 5333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43" name="Group 42">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44"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5"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6"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7"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8"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9"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a:xfrm>
            <a:off x="789533" y="-314326"/>
            <a:ext cx="5260680" cy="1752599"/>
          </a:xfrm>
        </p:spPr>
        <p:txBody>
          <a:bodyPr vert="horz" lIns="91440" tIns="45720" rIns="91440" bIns="45720" rtlCol="0" anchor="ctr">
            <a:normAutofit/>
          </a:bodyPr>
          <a:lstStyle/>
          <a:p>
            <a:pPr marL="0" marR="0" algn="l">
              <a:spcAft>
                <a:spcPts val="800"/>
              </a:spcAft>
            </a:pPr>
            <a:r>
              <a:rPr lang="en-US" sz="4000" b="1" dirty="0"/>
              <a:t>Electrical Components</a:t>
            </a:r>
            <a:endParaRPr lang="en-US" sz="4000" dirty="0"/>
          </a:p>
        </p:txBody>
      </p:sp>
      <p:sp>
        <p:nvSpPr>
          <p:cNvPr id="3" name="Content Placeholder 2">
            <a:extLst>
              <a:ext uri="{FF2B5EF4-FFF2-40B4-BE49-F238E27FC236}">
                <a16:creationId xmlns:a16="http://schemas.microsoft.com/office/drawing/2014/main" id="{844B93C9-CFE8-4A3C-864D-E2C16106F015}"/>
              </a:ext>
            </a:extLst>
          </p:cNvPr>
          <p:cNvSpPr>
            <a:spLocks noGrp="1"/>
          </p:cNvSpPr>
          <p:nvPr>
            <p:ph idx="1"/>
          </p:nvPr>
        </p:nvSpPr>
        <p:spPr>
          <a:xfrm>
            <a:off x="278969" y="1133268"/>
            <a:ext cx="6302804" cy="1367135"/>
          </a:xfrm>
        </p:spPr>
        <p:txBody>
          <a:bodyPr vert="horz" lIns="91440" tIns="45720" rIns="91440" bIns="45720" rtlCol="0" anchor="ctr">
            <a:normAutofit fontScale="92500" lnSpcReduction="10000"/>
          </a:bodyPr>
          <a:lstStyle/>
          <a:p>
            <a:pPr marL="0" marR="0" indent="0">
              <a:buNone/>
            </a:pPr>
            <a:endParaRPr lang="en-US" dirty="0"/>
          </a:p>
          <a:p>
            <a:pPr marL="0" marR="0" indent="0">
              <a:buNone/>
            </a:pPr>
            <a:r>
              <a:rPr lang="en-US" dirty="0"/>
              <a:t>Electric circuits are made up of various electronic components.  You will get to learn more about them as you create your own circuit boards. You may recognize some.</a:t>
            </a:r>
          </a:p>
          <a:p>
            <a:pPr marL="0" marR="0" indent="0">
              <a:buNone/>
            </a:pPr>
            <a:endParaRPr lang="en-US" dirty="0"/>
          </a:p>
          <a:p>
            <a:pPr marL="0" marR="0" indent="0">
              <a:buNone/>
            </a:pPr>
            <a:endParaRPr lang="en-US" dirty="0"/>
          </a:p>
          <a:p>
            <a:endParaRPr lang="en-US" dirty="0"/>
          </a:p>
        </p:txBody>
      </p:sp>
      <p:sp>
        <p:nvSpPr>
          <p:cNvPr id="4" name="Rectangle 3">
            <a:extLst>
              <a:ext uri="{FF2B5EF4-FFF2-40B4-BE49-F238E27FC236}">
                <a16:creationId xmlns:a16="http://schemas.microsoft.com/office/drawing/2014/main" id="{9F3805FB-B5A7-4F06-B17F-07DD91C03A2F}"/>
              </a:ext>
            </a:extLst>
          </p:cNvPr>
          <p:cNvSpPr/>
          <p:nvPr/>
        </p:nvSpPr>
        <p:spPr>
          <a:xfrm>
            <a:off x="251394" y="5480149"/>
            <a:ext cx="6096000" cy="923330"/>
          </a:xfrm>
          <a:prstGeom prst="rect">
            <a:avLst/>
          </a:prstGeom>
        </p:spPr>
        <p:txBody>
          <a:bodyPr>
            <a:spAutoFit/>
          </a:bodyPr>
          <a:lstStyle/>
          <a:p>
            <a:endParaRPr lang="en-US" dirty="0"/>
          </a:p>
          <a:p>
            <a:r>
              <a:rPr lang="en-US" i="1" u="sng" dirty="0"/>
              <a:t>LED (light-emitting diode) </a:t>
            </a:r>
            <a:r>
              <a:rPr lang="en-US" dirty="0"/>
              <a:t>-a two-lead semiconductor light source.</a:t>
            </a:r>
          </a:p>
        </p:txBody>
      </p:sp>
      <p:sp>
        <p:nvSpPr>
          <p:cNvPr id="6" name="Rectangle 5">
            <a:extLst>
              <a:ext uri="{FF2B5EF4-FFF2-40B4-BE49-F238E27FC236}">
                <a16:creationId xmlns:a16="http://schemas.microsoft.com/office/drawing/2014/main" id="{73E1D036-FAFF-4E14-BCBC-1321FA67304C}"/>
              </a:ext>
            </a:extLst>
          </p:cNvPr>
          <p:cNvSpPr/>
          <p:nvPr/>
        </p:nvSpPr>
        <p:spPr>
          <a:xfrm>
            <a:off x="287573" y="3547826"/>
            <a:ext cx="6096000" cy="646331"/>
          </a:xfrm>
          <a:prstGeom prst="rect">
            <a:avLst/>
          </a:prstGeom>
        </p:spPr>
        <p:txBody>
          <a:bodyPr>
            <a:spAutoFit/>
          </a:bodyPr>
          <a:lstStyle/>
          <a:p>
            <a:r>
              <a:rPr lang="en-US" i="1" u="sng" dirty="0"/>
              <a:t>Capacitor</a:t>
            </a:r>
            <a:r>
              <a:rPr lang="en-US" u="sng" dirty="0"/>
              <a:t>-</a:t>
            </a:r>
            <a:r>
              <a:rPr lang="en-US" dirty="0"/>
              <a:t> device used to store an electric charge, consisting of one or more pairs of conductors separated by an insulator</a:t>
            </a:r>
          </a:p>
        </p:txBody>
      </p:sp>
      <p:sp>
        <p:nvSpPr>
          <p:cNvPr id="7" name="Rectangle 6">
            <a:extLst>
              <a:ext uri="{FF2B5EF4-FFF2-40B4-BE49-F238E27FC236}">
                <a16:creationId xmlns:a16="http://schemas.microsoft.com/office/drawing/2014/main" id="{77F1FE71-80B5-4C5C-B789-AEB970D94C37}"/>
              </a:ext>
            </a:extLst>
          </p:cNvPr>
          <p:cNvSpPr/>
          <p:nvPr/>
        </p:nvSpPr>
        <p:spPr>
          <a:xfrm>
            <a:off x="266260" y="4281817"/>
            <a:ext cx="6096000" cy="646331"/>
          </a:xfrm>
          <a:prstGeom prst="rect">
            <a:avLst/>
          </a:prstGeom>
        </p:spPr>
        <p:txBody>
          <a:bodyPr>
            <a:spAutoFit/>
          </a:bodyPr>
          <a:lstStyle/>
          <a:p>
            <a:r>
              <a:rPr lang="en-US" i="1" u="sng" dirty="0"/>
              <a:t>Inductor-</a:t>
            </a:r>
            <a:r>
              <a:rPr lang="en-US" dirty="0"/>
              <a:t> component in an electric or electronic circuit which possesses inductance</a:t>
            </a:r>
          </a:p>
        </p:txBody>
      </p:sp>
      <p:sp>
        <p:nvSpPr>
          <p:cNvPr id="8" name="Rectangle 7">
            <a:extLst>
              <a:ext uri="{FF2B5EF4-FFF2-40B4-BE49-F238E27FC236}">
                <a16:creationId xmlns:a16="http://schemas.microsoft.com/office/drawing/2014/main" id="{E65CC655-C592-4C0B-B54B-3A4069A2E6B9}"/>
              </a:ext>
            </a:extLst>
          </p:cNvPr>
          <p:cNvSpPr/>
          <p:nvPr/>
        </p:nvSpPr>
        <p:spPr>
          <a:xfrm>
            <a:off x="250709" y="5029255"/>
            <a:ext cx="6096000" cy="646331"/>
          </a:xfrm>
          <a:prstGeom prst="rect">
            <a:avLst/>
          </a:prstGeom>
        </p:spPr>
        <p:txBody>
          <a:bodyPr>
            <a:spAutoFit/>
          </a:bodyPr>
          <a:lstStyle/>
          <a:p>
            <a:r>
              <a:rPr lang="en-US" i="1" u="sng" dirty="0"/>
              <a:t>Diode</a:t>
            </a:r>
            <a:r>
              <a:rPr lang="en-US" dirty="0"/>
              <a:t>-semiconductor device with two terminals, typically allowing the flow of current in one direction only. </a:t>
            </a:r>
          </a:p>
        </p:txBody>
      </p:sp>
      <p:sp>
        <p:nvSpPr>
          <p:cNvPr id="9" name="Rectangle 8">
            <a:extLst>
              <a:ext uri="{FF2B5EF4-FFF2-40B4-BE49-F238E27FC236}">
                <a16:creationId xmlns:a16="http://schemas.microsoft.com/office/drawing/2014/main" id="{A26B05A3-A8AB-4001-89CC-230B9BC4C022}"/>
              </a:ext>
            </a:extLst>
          </p:cNvPr>
          <p:cNvSpPr/>
          <p:nvPr/>
        </p:nvSpPr>
        <p:spPr>
          <a:xfrm>
            <a:off x="287573" y="2757252"/>
            <a:ext cx="6096000" cy="646331"/>
          </a:xfrm>
          <a:prstGeom prst="rect">
            <a:avLst/>
          </a:prstGeom>
        </p:spPr>
        <p:txBody>
          <a:bodyPr>
            <a:spAutoFit/>
          </a:bodyPr>
          <a:lstStyle/>
          <a:p>
            <a:r>
              <a:rPr lang="en-US" i="1" u="sng" dirty="0"/>
              <a:t>Transistor</a:t>
            </a:r>
            <a:r>
              <a:rPr lang="en-US" dirty="0"/>
              <a:t>-semiconductor device with three connections, capable of amplification in addition to rectification.</a:t>
            </a:r>
          </a:p>
        </p:txBody>
      </p:sp>
      <p:sp>
        <p:nvSpPr>
          <p:cNvPr id="10" name="Rectangle 9">
            <a:extLst>
              <a:ext uri="{FF2B5EF4-FFF2-40B4-BE49-F238E27FC236}">
                <a16:creationId xmlns:a16="http://schemas.microsoft.com/office/drawing/2014/main" id="{E696A014-CB79-470A-98FF-8F9B528F8578}"/>
              </a:ext>
            </a:extLst>
          </p:cNvPr>
          <p:cNvSpPr/>
          <p:nvPr/>
        </p:nvSpPr>
        <p:spPr>
          <a:xfrm>
            <a:off x="287573" y="2018288"/>
            <a:ext cx="6096000" cy="646331"/>
          </a:xfrm>
          <a:prstGeom prst="rect">
            <a:avLst/>
          </a:prstGeom>
        </p:spPr>
        <p:txBody>
          <a:bodyPr>
            <a:spAutoFit/>
          </a:bodyPr>
          <a:lstStyle/>
          <a:p>
            <a:r>
              <a:rPr lang="en-US" i="1" u="sng" dirty="0"/>
              <a:t>Resistor</a:t>
            </a:r>
            <a:r>
              <a:rPr lang="en-US" u="sng" dirty="0"/>
              <a:t>-</a:t>
            </a:r>
            <a:r>
              <a:rPr lang="en-US" dirty="0"/>
              <a:t> device having a designed resistance to the passage of an electric current.</a:t>
            </a:r>
          </a:p>
        </p:txBody>
      </p:sp>
      <p:sp>
        <p:nvSpPr>
          <p:cNvPr id="26" name="Footer Placeholder 7">
            <a:extLst>
              <a:ext uri="{FF2B5EF4-FFF2-40B4-BE49-F238E27FC236}">
                <a16:creationId xmlns:a16="http://schemas.microsoft.com/office/drawing/2014/main" id="{0DC614B8-7006-4919-B860-F6C9B3482BFC}"/>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335250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8AEBEFE2-515F-4B18-8468-97D8C73098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4" name="Freeform 6">
              <a:extLst>
                <a:ext uri="{FF2B5EF4-FFF2-40B4-BE49-F238E27FC236}">
                  <a16:creationId xmlns:a16="http://schemas.microsoft.com/office/drawing/2014/main" id="{42A84A1C-64AD-4415-AC50-45FB65361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5" name="Freeform 7">
              <a:extLst>
                <a:ext uri="{FF2B5EF4-FFF2-40B4-BE49-F238E27FC236}">
                  <a16:creationId xmlns:a16="http://schemas.microsoft.com/office/drawing/2014/main" id="{B9CCB5DF-B7FE-4417-9B32-672497E3A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6" name="Freeform 8">
              <a:extLst>
                <a:ext uri="{FF2B5EF4-FFF2-40B4-BE49-F238E27FC236}">
                  <a16:creationId xmlns:a16="http://schemas.microsoft.com/office/drawing/2014/main" id="{3C6EE6E1-4DD7-4FB0-9428-1B0064584C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7" name="Freeform 9">
              <a:extLst>
                <a:ext uri="{FF2B5EF4-FFF2-40B4-BE49-F238E27FC236}">
                  <a16:creationId xmlns:a16="http://schemas.microsoft.com/office/drawing/2014/main" id="{F19641FD-140C-4164-882A-1C36915F4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8" name="Freeform 10">
              <a:extLst>
                <a:ext uri="{FF2B5EF4-FFF2-40B4-BE49-F238E27FC236}">
                  <a16:creationId xmlns:a16="http://schemas.microsoft.com/office/drawing/2014/main" id="{1B022741-DE93-4568-9EA7-CFDF6A7B4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9" name="Freeform 11">
              <a:extLst>
                <a:ext uri="{FF2B5EF4-FFF2-40B4-BE49-F238E27FC236}">
                  <a16:creationId xmlns:a16="http://schemas.microsoft.com/office/drawing/2014/main" id="{0366A110-6771-478C-915F-09E3FC17D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a:xfrm>
            <a:off x="1484312" y="685800"/>
            <a:ext cx="5747778" cy="1752599"/>
          </a:xfrm>
        </p:spPr>
        <p:txBody>
          <a:bodyPr vert="horz" lIns="91440" tIns="45720" rIns="91440" bIns="45720" rtlCol="0" anchor="ctr">
            <a:normAutofit/>
          </a:bodyPr>
          <a:lstStyle/>
          <a:p>
            <a:pPr marL="0" marR="0">
              <a:spcAft>
                <a:spcPts val="800"/>
              </a:spcAft>
            </a:pPr>
            <a:r>
              <a:rPr lang="en-US" sz="4000" b="1" dirty="0"/>
              <a:t>Electric Schematic</a:t>
            </a:r>
            <a:endParaRPr lang="en-US" sz="4000" dirty="0"/>
          </a:p>
        </p:txBody>
      </p:sp>
      <p:sp>
        <p:nvSpPr>
          <p:cNvPr id="3" name="Content Placeholder 2">
            <a:extLst>
              <a:ext uri="{FF2B5EF4-FFF2-40B4-BE49-F238E27FC236}">
                <a16:creationId xmlns:a16="http://schemas.microsoft.com/office/drawing/2014/main" id="{844B93C9-CFE8-4A3C-864D-E2C16106F015}"/>
              </a:ext>
            </a:extLst>
          </p:cNvPr>
          <p:cNvSpPr>
            <a:spLocks noGrp="1"/>
          </p:cNvSpPr>
          <p:nvPr>
            <p:ph idx="1"/>
          </p:nvPr>
        </p:nvSpPr>
        <p:spPr>
          <a:xfrm>
            <a:off x="1531938" y="2157411"/>
            <a:ext cx="5747778" cy="3723484"/>
          </a:xfrm>
        </p:spPr>
        <p:txBody>
          <a:bodyPr vert="horz" lIns="91440" tIns="45720" rIns="91440" bIns="45720" rtlCol="0" anchor="ctr">
            <a:normAutofit/>
          </a:bodyPr>
          <a:lstStyle/>
          <a:p>
            <a:pPr marL="0" marR="0" indent="0">
              <a:lnSpc>
                <a:spcPct val="90000"/>
              </a:lnSpc>
              <a:buNone/>
            </a:pPr>
            <a:r>
              <a:rPr lang="en-US" sz="1900" dirty="0"/>
              <a:t>To make any electronic circuit, you start with a schematic diagram. A schematic is a drawing of a circuit. It tells you which components are needed and how to connect these components.</a:t>
            </a:r>
          </a:p>
          <a:p>
            <a:pPr marL="0" marR="0" indent="0">
              <a:lnSpc>
                <a:spcPct val="90000"/>
              </a:lnSpc>
              <a:buNone/>
            </a:pPr>
            <a:r>
              <a:rPr lang="en-US" sz="1900" dirty="0"/>
              <a:t>Each component is represented by a special symbol in the schematic. When an electronic circuit is shrunk and squeezed into a single package, it is called an “integrated circuit” or “IC”. </a:t>
            </a:r>
          </a:p>
          <a:p>
            <a:pPr marL="0" marR="0" indent="0">
              <a:lnSpc>
                <a:spcPct val="90000"/>
              </a:lnSpc>
              <a:buNone/>
            </a:pPr>
            <a:r>
              <a:rPr lang="en-US" sz="1900" dirty="0"/>
              <a:t>IC technology is a detailed topic that can be further researched on your own.</a:t>
            </a:r>
          </a:p>
          <a:p>
            <a:pPr>
              <a:lnSpc>
                <a:spcPct val="90000"/>
              </a:lnSpc>
            </a:pPr>
            <a:endParaRPr lang="en-US" sz="1900" dirty="0"/>
          </a:p>
        </p:txBody>
      </p:sp>
      <p:sp>
        <p:nvSpPr>
          <p:cNvPr id="41" name="Rounded Rectangle 6">
            <a:extLst>
              <a:ext uri="{FF2B5EF4-FFF2-40B4-BE49-F238E27FC236}">
                <a16:creationId xmlns:a16="http://schemas.microsoft.com/office/drawing/2014/main" id="{61DCA37C-CB0B-475A-B462-77C9CBA37C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648931"/>
            <a:ext cx="3982086"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CC47337-D12A-430F-A314-9EAF837C0A01}"/>
              </a:ext>
            </a:extLst>
          </p:cNvPr>
          <p:cNvPicPr>
            <a:picLocks noChangeAspect="1"/>
          </p:cNvPicPr>
          <p:nvPr/>
        </p:nvPicPr>
        <p:blipFill>
          <a:blip r:embed="rId3"/>
          <a:stretch>
            <a:fillRect/>
          </a:stretch>
        </p:blipFill>
        <p:spPr>
          <a:xfrm>
            <a:off x="8329732" y="1011765"/>
            <a:ext cx="2429328" cy="2191058"/>
          </a:xfrm>
          <a:prstGeom prst="rect">
            <a:avLst/>
          </a:prstGeom>
        </p:spPr>
      </p:pic>
      <p:pic>
        <p:nvPicPr>
          <p:cNvPr id="6" name="Picture 5">
            <a:extLst>
              <a:ext uri="{FF2B5EF4-FFF2-40B4-BE49-F238E27FC236}">
                <a16:creationId xmlns:a16="http://schemas.microsoft.com/office/drawing/2014/main" id="{3E733BB0-83C5-48A4-AFBD-2C054A3E7BC4}"/>
              </a:ext>
            </a:extLst>
          </p:cNvPr>
          <p:cNvPicPr>
            <a:picLocks noChangeAspect="1"/>
          </p:cNvPicPr>
          <p:nvPr/>
        </p:nvPicPr>
        <p:blipFill>
          <a:blip r:embed="rId4"/>
          <a:stretch>
            <a:fillRect/>
          </a:stretch>
        </p:blipFill>
        <p:spPr>
          <a:xfrm>
            <a:off x="8268285" y="3367415"/>
            <a:ext cx="2552221" cy="2191058"/>
          </a:xfrm>
          <a:prstGeom prst="rect">
            <a:avLst/>
          </a:prstGeom>
        </p:spPr>
      </p:pic>
      <p:sp>
        <p:nvSpPr>
          <p:cNvPr id="14" name="Footer Placeholder 7">
            <a:extLst>
              <a:ext uri="{FF2B5EF4-FFF2-40B4-BE49-F238E27FC236}">
                <a16:creationId xmlns:a16="http://schemas.microsoft.com/office/drawing/2014/main" id="{E6F85F73-3724-4326-A52B-9BD4356F7E25}"/>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1145869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a:xfrm>
            <a:off x="2981325" y="297657"/>
            <a:ext cx="8010525" cy="1371600"/>
          </a:xfrm>
        </p:spPr>
        <p:txBody>
          <a:bodyPr vert="horz" lIns="91440" tIns="45720" rIns="91440" bIns="45720" rtlCol="0" anchor="ctr">
            <a:normAutofit/>
          </a:bodyPr>
          <a:lstStyle/>
          <a:p>
            <a:pPr marL="0" marR="0">
              <a:spcAft>
                <a:spcPts val="800"/>
              </a:spcAft>
            </a:pPr>
            <a:r>
              <a:rPr lang="en-US" sz="4000" b="1" dirty="0"/>
              <a:t>Electric Schematic</a:t>
            </a:r>
            <a:endParaRPr lang="en-US" sz="4000" dirty="0"/>
          </a:p>
        </p:txBody>
      </p:sp>
      <p:sp>
        <p:nvSpPr>
          <p:cNvPr id="3" name="Content Placeholder 2">
            <a:extLst>
              <a:ext uri="{FF2B5EF4-FFF2-40B4-BE49-F238E27FC236}">
                <a16:creationId xmlns:a16="http://schemas.microsoft.com/office/drawing/2014/main" id="{844B93C9-CFE8-4A3C-864D-E2C16106F015}"/>
              </a:ext>
            </a:extLst>
          </p:cNvPr>
          <p:cNvSpPr>
            <a:spLocks noGrp="1"/>
          </p:cNvSpPr>
          <p:nvPr>
            <p:ph idx="1"/>
          </p:nvPr>
        </p:nvSpPr>
        <p:spPr>
          <a:xfrm>
            <a:off x="4061883" y="983457"/>
            <a:ext cx="6240990" cy="2295525"/>
          </a:xfrm>
        </p:spPr>
        <p:txBody>
          <a:bodyPr vert="horz" lIns="91440" tIns="45720" rIns="91440" bIns="45720" rtlCol="0" anchor="ctr">
            <a:normAutofit/>
          </a:bodyPr>
          <a:lstStyle/>
          <a:p>
            <a:pPr marL="0" marR="0" indent="0">
              <a:lnSpc>
                <a:spcPct val="90000"/>
              </a:lnSpc>
              <a:buNone/>
            </a:pPr>
            <a:r>
              <a:rPr lang="en-US" sz="1900" dirty="0"/>
              <a:t>Watch the video below to learn more about schematics.</a:t>
            </a:r>
          </a:p>
          <a:p>
            <a:pPr>
              <a:lnSpc>
                <a:spcPct val="90000"/>
              </a:lnSpc>
            </a:pPr>
            <a:endParaRPr lang="en-US" sz="1900" dirty="0"/>
          </a:p>
        </p:txBody>
      </p:sp>
      <p:pic>
        <p:nvPicPr>
          <p:cNvPr id="4" name="How to Read a Schematic">
            <a:hlinkClick r:id="" action="ppaction://media"/>
            <a:extLst>
              <a:ext uri="{FF2B5EF4-FFF2-40B4-BE49-F238E27FC236}">
                <a16:creationId xmlns:a16="http://schemas.microsoft.com/office/drawing/2014/main" id="{37E1A42D-C626-48B4-9435-D8663AD460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83169" y="2206187"/>
            <a:ext cx="7242251" cy="4073767"/>
          </a:xfrm>
          <a:prstGeom prst="rect">
            <a:avLst/>
          </a:prstGeom>
        </p:spPr>
      </p:pic>
      <p:sp>
        <p:nvSpPr>
          <p:cNvPr id="5" name="Footer Placeholder 7">
            <a:extLst>
              <a:ext uri="{FF2B5EF4-FFF2-40B4-BE49-F238E27FC236}">
                <a16:creationId xmlns:a16="http://schemas.microsoft.com/office/drawing/2014/main" id="{BE78FB76-E7FC-472A-99E9-DCCE54460559}"/>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382838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3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A41F1421-EB4D-4FCC-84AA-B8EAB598DA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47" name="Freeform 6">
              <a:extLst>
                <a:ext uri="{FF2B5EF4-FFF2-40B4-BE49-F238E27FC236}">
                  <a16:creationId xmlns:a16="http://schemas.microsoft.com/office/drawing/2014/main" id="{C2868A18-D0E4-4521-BA87-CE338DE4FB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8" name="Freeform 7">
              <a:extLst>
                <a:ext uri="{FF2B5EF4-FFF2-40B4-BE49-F238E27FC236}">
                  <a16:creationId xmlns:a16="http://schemas.microsoft.com/office/drawing/2014/main" id="{4F736B56-6631-4C1B-9CC6-D26C3DB9A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9" name="Freeform 8">
              <a:extLst>
                <a:ext uri="{FF2B5EF4-FFF2-40B4-BE49-F238E27FC236}">
                  <a16:creationId xmlns:a16="http://schemas.microsoft.com/office/drawing/2014/main" id="{FF88E20D-A161-4C96-9EAE-6A421E59F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0" name="Freeform 9">
              <a:extLst>
                <a:ext uri="{FF2B5EF4-FFF2-40B4-BE49-F238E27FC236}">
                  <a16:creationId xmlns:a16="http://schemas.microsoft.com/office/drawing/2014/main" id="{62838FE3-738E-4926-B12B-06CB84AB4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51" name="Freeform 10">
              <a:extLst>
                <a:ext uri="{FF2B5EF4-FFF2-40B4-BE49-F238E27FC236}">
                  <a16:creationId xmlns:a16="http://schemas.microsoft.com/office/drawing/2014/main" id="{0A3A990B-04D7-4B58-9819-692A71E0A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52" name="Freeform 11">
              <a:extLst>
                <a:ext uri="{FF2B5EF4-FFF2-40B4-BE49-F238E27FC236}">
                  <a16:creationId xmlns:a16="http://schemas.microsoft.com/office/drawing/2014/main" id="{4FA6533A-5978-4C31-BE29-20D7F950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a:xfrm>
            <a:off x="1484312" y="685800"/>
            <a:ext cx="5747778" cy="1752599"/>
          </a:xfrm>
        </p:spPr>
        <p:txBody>
          <a:bodyPr vert="horz" lIns="91440" tIns="45720" rIns="91440" bIns="45720" rtlCol="0" anchor="ctr">
            <a:normAutofit/>
          </a:bodyPr>
          <a:lstStyle/>
          <a:p>
            <a:pPr marL="0" marR="0">
              <a:spcAft>
                <a:spcPts val="800"/>
              </a:spcAft>
            </a:pPr>
            <a:r>
              <a:rPr lang="en-US" sz="4000" b="1" dirty="0"/>
              <a:t>Printed Circuit Boards </a:t>
            </a:r>
            <a:endParaRPr lang="en-US" sz="4000" dirty="0"/>
          </a:p>
        </p:txBody>
      </p:sp>
      <p:sp>
        <p:nvSpPr>
          <p:cNvPr id="3" name="Content Placeholder 2">
            <a:extLst>
              <a:ext uri="{FF2B5EF4-FFF2-40B4-BE49-F238E27FC236}">
                <a16:creationId xmlns:a16="http://schemas.microsoft.com/office/drawing/2014/main" id="{844B93C9-CFE8-4A3C-864D-E2C16106F015}"/>
              </a:ext>
            </a:extLst>
          </p:cNvPr>
          <p:cNvSpPr>
            <a:spLocks noGrp="1"/>
          </p:cNvSpPr>
          <p:nvPr>
            <p:ph idx="1"/>
          </p:nvPr>
        </p:nvSpPr>
        <p:spPr>
          <a:xfrm>
            <a:off x="1484311" y="2666999"/>
            <a:ext cx="5747778" cy="3124201"/>
          </a:xfrm>
        </p:spPr>
        <p:txBody>
          <a:bodyPr vert="horz" lIns="91440" tIns="45720" rIns="91440" bIns="45720" rtlCol="0" anchor="ctr">
            <a:normAutofit/>
          </a:bodyPr>
          <a:lstStyle/>
          <a:p>
            <a:pPr marL="0" marR="0" indent="0">
              <a:buNone/>
            </a:pPr>
            <a:r>
              <a:rPr lang="en-US" dirty="0"/>
              <a:t>From the schematics, we design a </a:t>
            </a:r>
            <a:r>
              <a:rPr lang="en-US" dirty="0">
                <a:hlinkClick r:id="rId3" tooltip="PCB Design – How To Create Circuit Boards">
                  <a:extLst>
                    <a:ext uri="{A12FA001-AC4F-418D-AE19-62706E023703}">
                      <ahyp:hlinkClr xmlns:ahyp="http://schemas.microsoft.com/office/drawing/2018/hyperlinkcolor" val="tx"/>
                    </a:ext>
                  </a:extLst>
                </a:hlinkClick>
              </a:rPr>
              <a:t> </a:t>
            </a:r>
            <a:r>
              <a:rPr lang="en-US" u="sng" dirty="0">
                <a:hlinkClick r:id="rId3" tooltip="PCB Design – How To Create Circuit Boards">
                  <a:extLst>
                    <a:ext uri="{A12FA001-AC4F-418D-AE19-62706E023703}">
                      <ahyp:hlinkClr xmlns:ahyp="http://schemas.microsoft.com/office/drawing/2018/hyperlinkcolor" val="tx"/>
                    </a:ext>
                  </a:extLst>
                </a:hlinkClick>
              </a:rPr>
              <a:t>printed circuit board</a:t>
            </a:r>
            <a:r>
              <a:rPr lang="en-US" dirty="0"/>
              <a:t> (PCB) to hold all the components. </a:t>
            </a:r>
          </a:p>
          <a:p>
            <a:pPr marL="0" marR="0" indent="0">
              <a:buNone/>
            </a:pPr>
            <a:r>
              <a:rPr lang="en-US" dirty="0"/>
              <a:t>The wires from the schematics and placeholders for the different components (holes) are drawn (or etched) in metal onto a fiberglass board. </a:t>
            </a:r>
          </a:p>
          <a:p>
            <a:pPr marL="0" marR="0" indent="0">
              <a:buNone/>
            </a:pPr>
            <a:r>
              <a:rPr lang="en-US" dirty="0"/>
              <a:t>The components are then soldered to the board to create the electronic circuit board which we then can use.</a:t>
            </a:r>
          </a:p>
          <a:p>
            <a:endParaRPr lang="en-US" dirty="0"/>
          </a:p>
        </p:txBody>
      </p:sp>
      <p:sp>
        <p:nvSpPr>
          <p:cNvPr id="54" name="Rounded Rectangle 6">
            <a:extLst>
              <a:ext uri="{FF2B5EF4-FFF2-40B4-BE49-F238E27FC236}">
                <a16:creationId xmlns:a16="http://schemas.microsoft.com/office/drawing/2014/main" id="{17AD0BDE-403C-47E4-8916-328FE6AE1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648931"/>
            <a:ext cx="3982086"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46B4C2-BE65-46A4-984D-34E6AA973025}"/>
              </a:ext>
            </a:extLst>
          </p:cNvPr>
          <p:cNvPicPr>
            <a:picLocks noChangeAspect="1"/>
          </p:cNvPicPr>
          <p:nvPr/>
        </p:nvPicPr>
        <p:blipFill rotWithShape="1">
          <a:blip r:embed="rId4"/>
          <a:srcRect t="10284" b="9311"/>
          <a:stretch/>
        </p:blipFill>
        <p:spPr>
          <a:xfrm>
            <a:off x="7873801" y="1011765"/>
            <a:ext cx="3341190" cy="1739500"/>
          </a:xfrm>
          <a:prstGeom prst="rect">
            <a:avLst/>
          </a:prstGeom>
        </p:spPr>
      </p:pic>
      <p:pic>
        <p:nvPicPr>
          <p:cNvPr id="7" name="Picture 6">
            <a:extLst>
              <a:ext uri="{FF2B5EF4-FFF2-40B4-BE49-F238E27FC236}">
                <a16:creationId xmlns:a16="http://schemas.microsoft.com/office/drawing/2014/main" id="{2E177676-BC9F-4AE2-994F-C5B88605D4E1}"/>
              </a:ext>
            </a:extLst>
          </p:cNvPr>
          <p:cNvPicPr>
            <a:picLocks noChangeAspect="1"/>
          </p:cNvPicPr>
          <p:nvPr/>
        </p:nvPicPr>
        <p:blipFill rotWithShape="1">
          <a:blip r:embed="rId5"/>
          <a:srcRect t="2053"/>
          <a:stretch/>
        </p:blipFill>
        <p:spPr>
          <a:xfrm>
            <a:off x="7873801" y="2915857"/>
            <a:ext cx="3341190" cy="2642616"/>
          </a:xfrm>
          <a:prstGeom prst="rect">
            <a:avLst/>
          </a:prstGeom>
        </p:spPr>
      </p:pic>
      <p:sp>
        <p:nvSpPr>
          <p:cNvPr id="14" name="Footer Placeholder 7">
            <a:extLst>
              <a:ext uri="{FF2B5EF4-FFF2-40B4-BE49-F238E27FC236}">
                <a16:creationId xmlns:a16="http://schemas.microsoft.com/office/drawing/2014/main" id="{37A35573-3D3A-48BA-8F5A-F451EAE92908}"/>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4217169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1" name="Group 88">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0"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1"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92"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93"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94"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95"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02" name="Rectangle 96">
            <a:extLst>
              <a:ext uri="{FF2B5EF4-FFF2-40B4-BE49-F238E27FC236}">
                <a16:creationId xmlns:a16="http://schemas.microsoft.com/office/drawing/2014/main" id="{2FCD9B94-D70B-4446-85E5-ACD390428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75EE570-6082-457D-AEEF-09944E7E8DF5}"/>
              </a:ext>
            </a:extLst>
          </p:cNvPr>
          <p:cNvPicPr>
            <a:picLocks noChangeAspect="1"/>
          </p:cNvPicPr>
          <p:nvPr/>
        </p:nvPicPr>
        <p:blipFill rotWithShape="1">
          <a:blip r:embed="rId2">
            <a:alphaModFix amt="25000"/>
            <a:extLst/>
          </a:blip>
          <a:srcRect/>
          <a:stretch/>
        </p:blipFill>
        <p:spPr>
          <a:xfrm>
            <a:off x="0" y="127764"/>
            <a:ext cx="12191980" cy="6857990"/>
          </a:xfrm>
          <a:prstGeom prst="rect">
            <a:avLst/>
          </a:prstGeom>
        </p:spPr>
      </p:pic>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a:xfrm>
            <a:off x="4004406" y="-612421"/>
            <a:ext cx="10018713" cy="1752599"/>
          </a:xfrm>
        </p:spPr>
        <p:txBody>
          <a:bodyPr vert="horz" lIns="91440" tIns="45720" rIns="91440" bIns="45720" rtlCol="0" anchor="b">
            <a:normAutofit/>
          </a:bodyPr>
          <a:lstStyle/>
          <a:p>
            <a:pPr algn="l"/>
            <a:r>
              <a:rPr lang="en-US" sz="4000" dirty="0"/>
              <a:t>Using Electric Circuits</a:t>
            </a:r>
          </a:p>
        </p:txBody>
      </p:sp>
      <p:sp>
        <p:nvSpPr>
          <p:cNvPr id="3" name="Content Placeholder 2">
            <a:extLst>
              <a:ext uri="{FF2B5EF4-FFF2-40B4-BE49-F238E27FC236}">
                <a16:creationId xmlns:a16="http://schemas.microsoft.com/office/drawing/2014/main" id="{844B93C9-CFE8-4A3C-864D-E2C16106F015}"/>
              </a:ext>
            </a:extLst>
          </p:cNvPr>
          <p:cNvSpPr>
            <a:spLocks noGrp="1"/>
          </p:cNvSpPr>
          <p:nvPr>
            <p:ph idx="1"/>
          </p:nvPr>
        </p:nvSpPr>
        <p:spPr>
          <a:xfrm>
            <a:off x="3025913" y="2513237"/>
            <a:ext cx="11829601" cy="946485"/>
          </a:xfrm>
        </p:spPr>
        <p:txBody>
          <a:bodyPr vert="horz" lIns="91440" tIns="45720" rIns="91440" bIns="45720" rtlCol="0" anchor="t">
            <a:normAutofit/>
          </a:bodyPr>
          <a:lstStyle/>
          <a:p>
            <a:pPr marL="0" indent="0">
              <a:lnSpc>
                <a:spcPct val="90000"/>
              </a:lnSpc>
              <a:buNone/>
            </a:pPr>
            <a:r>
              <a:rPr lang="en-US" dirty="0">
                <a:solidFill>
                  <a:schemeClr val="accent3">
                    <a:lumMod val="20000"/>
                    <a:lumOff val="80000"/>
                  </a:schemeClr>
                </a:solidFill>
              </a:rPr>
              <a:t>1. Resistors, Transistors, LEDs, Diodes, Capacitors, Inductors</a:t>
            </a:r>
          </a:p>
          <a:p>
            <a:pPr marL="0" indent="0">
              <a:lnSpc>
                <a:spcPct val="90000"/>
              </a:lnSpc>
              <a:buNone/>
            </a:pPr>
            <a:r>
              <a:rPr lang="en-US" dirty="0">
                <a:solidFill>
                  <a:schemeClr val="accent3">
                    <a:lumMod val="20000"/>
                    <a:lumOff val="80000"/>
                  </a:schemeClr>
                </a:solidFill>
              </a:rPr>
              <a:t>2. Printed Circuit Boards</a:t>
            </a:r>
          </a:p>
          <a:p>
            <a:pPr marL="0" marR="0" indent="0">
              <a:lnSpc>
                <a:spcPct val="90000"/>
              </a:lnSpc>
              <a:buNone/>
            </a:pPr>
            <a:endParaRPr lang="en-US" dirty="0"/>
          </a:p>
        </p:txBody>
      </p:sp>
      <p:sp>
        <p:nvSpPr>
          <p:cNvPr id="7" name="Rectangle 6">
            <a:extLst>
              <a:ext uri="{FF2B5EF4-FFF2-40B4-BE49-F238E27FC236}">
                <a16:creationId xmlns:a16="http://schemas.microsoft.com/office/drawing/2014/main" id="{64CF6A79-F28B-4E69-A1F0-9C8BE51E34F4}"/>
              </a:ext>
            </a:extLst>
          </p:cNvPr>
          <p:cNvSpPr/>
          <p:nvPr/>
        </p:nvSpPr>
        <p:spPr>
          <a:xfrm>
            <a:off x="3250684" y="1828278"/>
            <a:ext cx="7764463" cy="341632"/>
          </a:xfrm>
          <a:prstGeom prst="rect">
            <a:avLst/>
          </a:prstGeom>
        </p:spPr>
        <p:txBody>
          <a:bodyPr wrap="square">
            <a:spAutoFit/>
          </a:bodyPr>
          <a:lstStyle/>
          <a:p>
            <a:pPr>
              <a:lnSpc>
                <a:spcPct val="90000"/>
              </a:lnSpc>
            </a:pPr>
            <a:r>
              <a:rPr lang="en-US" dirty="0"/>
              <a:t>Discussion Question: What are some parts of an electronic circuit?</a:t>
            </a:r>
          </a:p>
        </p:txBody>
      </p:sp>
      <p:sp>
        <p:nvSpPr>
          <p:cNvPr id="8" name="Rectangle 7">
            <a:extLst>
              <a:ext uri="{FF2B5EF4-FFF2-40B4-BE49-F238E27FC236}">
                <a16:creationId xmlns:a16="http://schemas.microsoft.com/office/drawing/2014/main" id="{949A8B4F-C577-4766-8213-5E08CA76A33C}"/>
              </a:ext>
            </a:extLst>
          </p:cNvPr>
          <p:cNvSpPr/>
          <p:nvPr/>
        </p:nvSpPr>
        <p:spPr>
          <a:xfrm>
            <a:off x="2819864" y="4072143"/>
            <a:ext cx="7334654" cy="341632"/>
          </a:xfrm>
          <a:prstGeom prst="rect">
            <a:avLst/>
          </a:prstGeom>
        </p:spPr>
        <p:txBody>
          <a:bodyPr wrap="square">
            <a:spAutoFit/>
          </a:bodyPr>
          <a:lstStyle/>
          <a:p>
            <a:pPr>
              <a:lnSpc>
                <a:spcPct val="90000"/>
              </a:lnSpc>
            </a:pPr>
            <a:r>
              <a:rPr lang="en-US" dirty="0"/>
              <a:t>Discussion Question: What acts like a map when creating an electric circuit?</a:t>
            </a:r>
          </a:p>
        </p:txBody>
      </p:sp>
      <p:sp>
        <p:nvSpPr>
          <p:cNvPr id="17" name="Content Placeholder 2">
            <a:extLst>
              <a:ext uri="{FF2B5EF4-FFF2-40B4-BE49-F238E27FC236}">
                <a16:creationId xmlns:a16="http://schemas.microsoft.com/office/drawing/2014/main" id="{FA532B6F-EA89-497B-9EB4-8D35B4F62546}"/>
              </a:ext>
            </a:extLst>
          </p:cNvPr>
          <p:cNvSpPr txBox="1">
            <a:spLocks/>
          </p:cNvSpPr>
          <p:nvPr/>
        </p:nvSpPr>
        <p:spPr>
          <a:xfrm>
            <a:off x="5719304" y="4555383"/>
            <a:ext cx="10233621" cy="94648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nSpc>
                <a:spcPct val="90000"/>
              </a:lnSpc>
              <a:buNone/>
            </a:pPr>
            <a:r>
              <a:rPr lang="en-US" dirty="0">
                <a:solidFill>
                  <a:schemeClr val="accent3">
                    <a:lumMod val="20000"/>
                    <a:lumOff val="80000"/>
                  </a:schemeClr>
                </a:solidFill>
              </a:rPr>
              <a:t>A schematic</a:t>
            </a:r>
          </a:p>
          <a:p>
            <a:pPr marL="0" indent="0">
              <a:lnSpc>
                <a:spcPct val="90000"/>
              </a:lnSpc>
              <a:buFont typeface="Arial"/>
              <a:buNone/>
            </a:pPr>
            <a:endParaRPr lang="en-US" dirty="0"/>
          </a:p>
        </p:txBody>
      </p:sp>
      <p:sp>
        <p:nvSpPr>
          <p:cNvPr id="16" name="Footer Placeholder 7">
            <a:extLst>
              <a:ext uri="{FF2B5EF4-FFF2-40B4-BE49-F238E27FC236}">
                <a16:creationId xmlns:a16="http://schemas.microsoft.com/office/drawing/2014/main" id="{AE9A3DC1-5740-44E1-912B-331D992BAA59}"/>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23134030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fade">
                                      <p:cBhvr>
                                        <p:cTn id="28" dur="1000"/>
                                        <p:tgtEl>
                                          <p:spTgt spid="17">
                                            <p:txEl>
                                              <p:pRg st="0" end="0"/>
                                            </p:txEl>
                                          </p:spTgt>
                                        </p:tgtEl>
                                      </p:cBhvr>
                                    </p:animEffect>
                                    <p:anim calcmode="lin" valueType="num">
                                      <p:cBhvr>
                                        <p:cTn id="29"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E9D059B6-ADD8-488A-B346-63289E90D1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32" name="Freeform 6">
              <a:extLst>
                <a:ext uri="{FF2B5EF4-FFF2-40B4-BE49-F238E27FC236}">
                  <a16:creationId xmlns:a16="http://schemas.microsoft.com/office/drawing/2014/main" id="{F69B42B4-BC82-4495-A6F9-A28167B56A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33" name="Freeform 7">
              <a:extLst>
                <a:ext uri="{FF2B5EF4-FFF2-40B4-BE49-F238E27FC236}">
                  <a16:creationId xmlns:a16="http://schemas.microsoft.com/office/drawing/2014/main" id="{83CC168C-2AD4-4FFB-9F25-420ED6514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34" name="Freeform 9">
              <a:extLst>
                <a:ext uri="{FF2B5EF4-FFF2-40B4-BE49-F238E27FC236}">
                  <a16:creationId xmlns:a16="http://schemas.microsoft.com/office/drawing/2014/main" id="{6C9F369A-6158-4AE8-BA04-138A9DFFA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35" name="Freeform 10">
              <a:extLst>
                <a:ext uri="{FF2B5EF4-FFF2-40B4-BE49-F238E27FC236}">
                  <a16:creationId xmlns:a16="http://schemas.microsoft.com/office/drawing/2014/main" id="{FC7B1DF4-AD98-42A8-820F-667A3DCC4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36" name="Freeform 11">
              <a:extLst>
                <a:ext uri="{FF2B5EF4-FFF2-40B4-BE49-F238E27FC236}">
                  <a16:creationId xmlns:a16="http://schemas.microsoft.com/office/drawing/2014/main" id="{61C58B74-3656-4FD5-AC47-EE3A59EBB8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37" name="Freeform 12">
              <a:extLst>
                <a:ext uri="{FF2B5EF4-FFF2-40B4-BE49-F238E27FC236}">
                  <a16:creationId xmlns:a16="http://schemas.microsoft.com/office/drawing/2014/main" id="{8B349A01-D803-4A18-B608-47BFCED43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39" name="Rectangle 38">
            <a:extLst>
              <a:ext uri="{FF2B5EF4-FFF2-40B4-BE49-F238E27FC236}">
                <a16:creationId xmlns:a16="http://schemas.microsoft.com/office/drawing/2014/main" id="{CE3D4922-3D1C-4679-9A86-15BFC1A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164E9BCF-1B67-4514-808C-A5DCBDEB4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3" name="Group 42">
            <a:extLst>
              <a:ext uri="{FF2B5EF4-FFF2-40B4-BE49-F238E27FC236}">
                <a16:creationId xmlns:a16="http://schemas.microsoft.com/office/drawing/2014/main" id="{32238778-9D1D-45F4-BB78-76F208A224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44" name="Freeform 6">
              <a:extLst>
                <a:ext uri="{FF2B5EF4-FFF2-40B4-BE49-F238E27FC236}">
                  <a16:creationId xmlns:a16="http://schemas.microsoft.com/office/drawing/2014/main" id="{93667F4D-F2CD-4E50-BACC-24766910F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5" name="Freeform 7">
              <a:extLst>
                <a:ext uri="{FF2B5EF4-FFF2-40B4-BE49-F238E27FC236}">
                  <a16:creationId xmlns:a16="http://schemas.microsoft.com/office/drawing/2014/main" id="{20CAAE25-D2F2-493F-9569-EC552C1AD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6" name="Freeform 8">
              <a:extLst>
                <a:ext uri="{FF2B5EF4-FFF2-40B4-BE49-F238E27FC236}">
                  <a16:creationId xmlns:a16="http://schemas.microsoft.com/office/drawing/2014/main" id="{42D5E996-541D-42BA-8B22-F7E96752C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7" name="Freeform 9">
              <a:extLst>
                <a:ext uri="{FF2B5EF4-FFF2-40B4-BE49-F238E27FC236}">
                  <a16:creationId xmlns:a16="http://schemas.microsoft.com/office/drawing/2014/main" id="{6BDB86F1-7C07-4D49-B9C9-7837A1FB2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8" name="Freeform 10">
              <a:extLst>
                <a:ext uri="{FF2B5EF4-FFF2-40B4-BE49-F238E27FC236}">
                  <a16:creationId xmlns:a16="http://schemas.microsoft.com/office/drawing/2014/main" id="{92FDEA97-0861-44C0-9B26-4BB5F777A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9" name="Freeform 11">
              <a:extLst>
                <a:ext uri="{FF2B5EF4-FFF2-40B4-BE49-F238E27FC236}">
                  <a16:creationId xmlns:a16="http://schemas.microsoft.com/office/drawing/2014/main" id="{A9F3AA02-C861-444A-9178-0BD3D3CE1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CF57D9A-CF8D-41AD-A5EE-15D2B244F902}"/>
              </a:ext>
            </a:extLst>
          </p:cNvPr>
          <p:cNvSpPr>
            <a:spLocks noGrp="1"/>
          </p:cNvSpPr>
          <p:nvPr>
            <p:ph type="title"/>
          </p:nvPr>
        </p:nvSpPr>
        <p:spPr>
          <a:xfrm>
            <a:off x="4850405" y="1396180"/>
            <a:ext cx="6698127" cy="3842570"/>
          </a:xfrm>
        </p:spPr>
        <p:txBody>
          <a:bodyPr vert="horz" lIns="91440" tIns="45720" rIns="91440" bIns="45720" rtlCol="0" anchor="ctr">
            <a:normAutofit/>
          </a:bodyPr>
          <a:lstStyle/>
          <a:p>
            <a:pPr algn="l"/>
            <a:r>
              <a:rPr lang="en-US" sz="6000" dirty="0"/>
              <a:t>Working with Electric Circuits</a:t>
            </a:r>
          </a:p>
        </p:txBody>
      </p:sp>
      <p:sp>
        <p:nvSpPr>
          <p:cNvPr id="19" name="Footer Placeholder 7">
            <a:extLst>
              <a:ext uri="{FF2B5EF4-FFF2-40B4-BE49-F238E27FC236}">
                <a16:creationId xmlns:a16="http://schemas.microsoft.com/office/drawing/2014/main" id="{49FFD8B8-BDB0-4111-84B3-49F0F1A10A38}"/>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1773279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60"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61"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62"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63"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4"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65"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67" name="Rectangle 66">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2E4D147-01A9-4B15-B38D-59A2E94F2006}"/>
              </a:ext>
            </a:extLst>
          </p:cNvPr>
          <p:cNvPicPr>
            <a:picLocks noChangeAspect="1"/>
          </p:cNvPicPr>
          <p:nvPr/>
        </p:nvPicPr>
        <p:blipFill rotWithShape="1">
          <a:blip r:embed="rId3"/>
          <a:srcRect l="29530" r="18893" b="-1"/>
          <a:stretch/>
        </p:blipFill>
        <p:spPr>
          <a:xfrm>
            <a:off x="6892924" y="10"/>
            <a:ext cx="5299077" cy="6857990"/>
          </a:xfrm>
          <a:custGeom>
            <a:avLst/>
            <a:gdLst>
              <a:gd name="connsiteX0" fmla="*/ 836871 w 5299077"/>
              <a:gd name="connsiteY0" fmla="*/ 0 h 6858000"/>
              <a:gd name="connsiteX1" fmla="*/ 5299077 w 5299077"/>
              <a:gd name="connsiteY1" fmla="*/ 0 h 6858000"/>
              <a:gd name="connsiteX2" fmla="*/ 5299077 w 5299077"/>
              <a:gd name="connsiteY2" fmla="*/ 6858000 h 6858000"/>
              <a:gd name="connsiteX3" fmla="*/ 1911312 w 5299077"/>
              <a:gd name="connsiteY3" fmla="*/ 6858000 h 6858000"/>
              <a:gd name="connsiteX4" fmla="*/ 0 w 5299077"/>
              <a:gd name="connsiteY4" fmla="*/ 5333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69" name="Group 68">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70"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71"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72"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73"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74"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75"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a:xfrm>
            <a:off x="2089680" y="704850"/>
            <a:ext cx="2970000" cy="1752599"/>
          </a:xfrm>
        </p:spPr>
        <p:txBody>
          <a:bodyPr vert="horz" lIns="91440" tIns="45720" rIns="91440" bIns="45720" rtlCol="0" anchor="ctr">
            <a:normAutofit/>
          </a:bodyPr>
          <a:lstStyle/>
          <a:p>
            <a:pPr marL="0" marR="0" algn="l">
              <a:spcAft>
                <a:spcPts val="800"/>
              </a:spcAft>
            </a:pPr>
            <a:r>
              <a:rPr lang="en-US" sz="4000" b="1" dirty="0"/>
              <a:t>Soldering </a:t>
            </a:r>
            <a:endParaRPr lang="en-US" sz="4000" dirty="0"/>
          </a:p>
        </p:txBody>
      </p:sp>
      <p:sp>
        <p:nvSpPr>
          <p:cNvPr id="3" name="Content Placeholder 2">
            <a:extLst>
              <a:ext uri="{FF2B5EF4-FFF2-40B4-BE49-F238E27FC236}">
                <a16:creationId xmlns:a16="http://schemas.microsoft.com/office/drawing/2014/main" id="{844B93C9-CFE8-4A3C-864D-E2C16106F015}"/>
              </a:ext>
            </a:extLst>
          </p:cNvPr>
          <p:cNvSpPr>
            <a:spLocks noGrp="1"/>
          </p:cNvSpPr>
          <p:nvPr>
            <p:ph idx="1"/>
          </p:nvPr>
        </p:nvSpPr>
        <p:spPr>
          <a:xfrm>
            <a:off x="698561" y="1997709"/>
            <a:ext cx="5260680" cy="3124201"/>
          </a:xfrm>
        </p:spPr>
        <p:txBody>
          <a:bodyPr vert="horz" lIns="91440" tIns="45720" rIns="91440" bIns="45720" rtlCol="0" anchor="ctr">
            <a:normAutofit/>
          </a:bodyPr>
          <a:lstStyle/>
          <a:p>
            <a:pPr marL="0" marR="0" indent="0">
              <a:buNone/>
            </a:pPr>
            <a:r>
              <a:rPr lang="en-US" dirty="0"/>
              <a:t>Soldering is the way in which the electrical components are attached to the Printed Circuit Board. </a:t>
            </a:r>
          </a:p>
          <a:p>
            <a:pPr marL="0" marR="0" indent="0">
              <a:buNone/>
            </a:pPr>
            <a:r>
              <a:rPr lang="en-US" dirty="0"/>
              <a:t>Soldering is a process in which two or more items are joined together by melting solder into the joint. </a:t>
            </a:r>
          </a:p>
          <a:p>
            <a:endParaRPr lang="en-US" dirty="0"/>
          </a:p>
        </p:txBody>
      </p:sp>
      <p:sp>
        <p:nvSpPr>
          <p:cNvPr id="20" name="Footer Placeholder 7">
            <a:extLst>
              <a:ext uri="{FF2B5EF4-FFF2-40B4-BE49-F238E27FC236}">
                <a16:creationId xmlns:a16="http://schemas.microsoft.com/office/drawing/2014/main" id="{B5A4E01D-DEEA-40EE-8458-BDDAA5FA2B72}"/>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3415495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80" name="Group 79">
            <a:extLst>
              <a:ext uri="{FF2B5EF4-FFF2-40B4-BE49-F238E27FC236}">
                <a16:creationId xmlns:a16="http://schemas.microsoft.com/office/drawing/2014/main" id="{15FF890B-3CE7-403A-AECE-2DE04FC7AF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81" name="Freeform 6">
              <a:extLst>
                <a:ext uri="{FF2B5EF4-FFF2-40B4-BE49-F238E27FC236}">
                  <a16:creationId xmlns:a16="http://schemas.microsoft.com/office/drawing/2014/main" id="{99A4E160-6CFD-4514-9E20-CA6692CCD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82" name="Freeform 7">
              <a:extLst>
                <a:ext uri="{FF2B5EF4-FFF2-40B4-BE49-F238E27FC236}">
                  <a16:creationId xmlns:a16="http://schemas.microsoft.com/office/drawing/2014/main" id="{3DCD16F5-8D15-45FD-BA62-ADAC08183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83" name="Freeform 8">
              <a:extLst>
                <a:ext uri="{FF2B5EF4-FFF2-40B4-BE49-F238E27FC236}">
                  <a16:creationId xmlns:a16="http://schemas.microsoft.com/office/drawing/2014/main" id="{E7CFAF28-6FDA-4C2C-BE51-123D1115F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84" name="Freeform 9">
              <a:extLst>
                <a:ext uri="{FF2B5EF4-FFF2-40B4-BE49-F238E27FC236}">
                  <a16:creationId xmlns:a16="http://schemas.microsoft.com/office/drawing/2014/main" id="{1FD12703-0627-4991-B2A4-F96519F90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85" name="Freeform 10">
              <a:extLst>
                <a:ext uri="{FF2B5EF4-FFF2-40B4-BE49-F238E27FC236}">
                  <a16:creationId xmlns:a16="http://schemas.microsoft.com/office/drawing/2014/main" id="{A5758E0B-DF61-40A8-B765-BC6841906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86" name="Freeform 11">
              <a:extLst>
                <a:ext uri="{FF2B5EF4-FFF2-40B4-BE49-F238E27FC236}">
                  <a16:creationId xmlns:a16="http://schemas.microsoft.com/office/drawing/2014/main" id="{3E063A1F-9566-4436-B4E3-2890FBBC2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a:xfrm>
            <a:off x="1484311" y="685800"/>
            <a:ext cx="10018713" cy="1752599"/>
          </a:xfrm>
        </p:spPr>
        <p:txBody>
          <a:bodyPr vert="horz" lIns="91440" tIns="45720" rIns="91440" bIns="45720" rtlCol="0" anchor="ctr">
            <a:normAutofit/>
          </a:bodyPr>
          <a:lstStyle/>
          <a:p>
            <a:pPr marL="0" marR="0">
              <a:spcAft>
                <a:spcPts val="800"/>
              </a:spcAft>
            </a:pPr>
            <a:r>
              <a:rPr lang="en-US" sz="4000" b="1" dirty="0"/>
              <a:t>Soldering Safety</a:t>
            </a:r>
            <a:br>
              <a:rPr lang="en-US" sz="4000" b="1" dirty="0"/>
            </a:br>
            <a:r>
              <a:rPr lang="en-US" sz="4000" b="1" dirty="0"/>
              <a:t> </a:t>
            </a:r>
            <a:endParaRPr lang="en-US" sz="4000"/>
          </a:p>
        </p:txBody>
      </p:sp>
      <p:pic>
        <p:nvPicPr>
          <p:cNvPr id="4" name="Picture 3">
            <a:extLst>
              <a:ext uri="{FF2B5EF4-FFF2-40B4-BE49-F238E27FC236}">
                <a16:creationId xmlns:a16="http://schemas.microsoft.com/office/drawing/2014/main" id="{C93FCBD5-5B68-4267-81FF-96ABD30A6C63}"/>
              </a:ext>
            </a:extLst>
          </p:cNvPr>
          <p:cNvPicPr>
            <a:picLocks noChangeAspect="1"/>
          </p:cNvPicPr>
          <p:nvPr/>
        </p:nvPicPr>
        <p:blipFill>
          <a:blip r:embed="rId3"/>
          <a:stretch>
            <a:fillRect/>
          </a:stretch>
        </p:blipFill>
        <p:spPr>
          <a:xfrm>
            <a:off x="1652155" y="2950761"/>
            <a:ext cx="3959211" cy="2632875"/>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a16="http://schemas.microsoft.com/office/drawing/2014/main" id="{844B93C9-CFE8-4A3C-864D-E2C16106F015}"/>
              </a:ext>
            </a:extLst>
          </p:cNvPr>
          <p:cNvSpPr>
            <a:spLocks noGrp="1"/>
          </p:cNvSpPr>
          <p:nvPr>
            <p:ph idx="1"/>
          </p:nvPr>
        </p:nvSpPr>
        <p:spPr>
          <a:xfrm>
            <a:off x="6016336" y="2666999"/>
            <a:ext cx="5486687" cy="1590965"/>
          </a:xfrm>
        </p:spPr>
        <p:txBody>
          <a:bodyPr vert="horz" lIns="91440" tIns="45720" rIns="91440" bIns="45720" rtlCol="0" anchor="t">
            <a:normAutofit/>
          </a:bodyPr>
          <a:lstStyle/>
          <a:p>
            <a:pPr marL="0" marR="0" indent="0">
              <a:buNone/>
            </a:pPr>
            <a:r>
              <a:rPr lang="en-US" dirty="0"/>
              <a:t>There are many safety rules we will follow when we solder. Especially since we are working in a group.  Why do you think we need to be careful when soldering?</a:t>
            </a:r>
          </a:p>
        </p:txBody>
      </p:sp>
      <p:sp>
        <p:nvSpPr>
          <p:cNvPr id="6" name="TextBox 5">
            <a:extLst>
              <a:ext uri="{FF2B5EF4-FFF2-40B4-BE49-F238E27FC236}">
                <a16:creationId xmlns:a16="http://schemas.microsoft.com/office/drawing/2014/main" id="{5DB8ECEC-CE2B-4937-9BF0-AE7C078F0375}"/>
              </a:ext>
            </a:extLst>
          </p:cNvPr>
          <p:cNvSpPr txBox="1"/>
          <p:nvPr/>
        </p:nvSpPr>
        <p:spPr>
          <a:xfrm>
            <a:off x="5883984" y="4301898"/>
            <a:ext cx="6519285" cy="369332"/>
          </a:xfrm>
          <a:prstGeom prst="rect">
            <a:avLst/>
          </a:prstGeom>
          <a:noFill/>
        </p:spPr>
        <p:txBody>
          <a:bodyPr wrap="none" rtlCol="0">
            <a:spAutoFit/>
          </a:bodyPr>
          <a:lstStyle/>
          <a:p>
            <a:r>
              <a:rPr lang="en-US" dirty="0"/>
              <a:t>We do not want to get burned or damage any of the components. </a:t>
            </a:r>
          </a:p>
        </p:txBody>
      </p:sp>
      <p:sp>
        <p:nvSpPr>
          <p:cNvPr id="7" name="TextBox 6">
            <a:extLst>
              <a:ext uri="{FF2B5EF4-FFF2-40B4-BE49-F238E27FC236}">
                <a16:creationId xmlns:a16="http://schemas.microsoft.com/office/drawing/2014/main" id="{7F15D019-8F9B-4225-8AB0-7929D4464661}"/>
              </a:ext>
            </a:extLst>
          </p:cNvPr>
          <p:cNvSpPr txBox="1"/>
          <p:nvPr/>
        </p:nvSpPr>
        <p:spPr>
          <a:xfrm>
            <a:off x="6966488" y="4959906"/>
            <a:ext cx="3865161" cy="369332"/>
          </a:xfrm>
          <a:prstGeom prst="rect">
            <a:avLst/>
          </a:prstGeom>
          <a:noFill/>
        </p:spPr>
        <p:txBody>
          <a:bodyPr wrap="none" rtlCol="0">
            <a:spAutoFit/>
          </a:bodyPr>
          <a:lstStyle/>
          <a:p>
            <a:r>
              <a:rPr lang="en-US" dirty="0"/>
              <a:t>How can we damage the components?</a:t>
            </a:r>
          </a:p>
        </p:txBody>
      </p:sp>
      <p:sp>
        <p:nvSpPr>
          <p:cNvPr id="14" name="Footer Placeholder 7">
            <a:extLst>
              <a:ext uri="{FF2B5EF4-FFF2-40B4-BE49-F238E27FC236}">
                <a16:creationId xmlns:a16="http://schemas.microsoft.com/office/drawing/2014/main" id="{F7BBF238-780D-4D71-AB4D-B7197E77D918}"/>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20925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58" name="Group 35">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7"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8"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9"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0"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1"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2"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59" name="Rectangle 43">
            <a:extLst>
              <a:ext uri="{FF2B5EF4-FFF2-40B4-BE49-F238E27FC236}">
                <a16:creationId xmlns:a16="http://schemas.microsoft.com/office/drawing/2014/main" id="{6CA4EC59-B8A3-489A-9FB4-AA0699200E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E974A8C4-C841-4135-8DB3-CA934DE4AD81}"/>
              </a:ext>
            </a:extLst>
          </p:cNvPr>
          <p:cNvPicPr>
            <a:picLocks noGrp="1" noChangeAspect="1"/>
          </p:cNvPicPr>
          <p:nvPr>
            <p:ph idx="1"/>
          </p:nvPr>
        </p:nvPicPr>
        <p:blipFill rotWithShape="1">
          <a:blip r:embed="rId3"/>
          <a:srcRect t="6083" b="9648"/>
          <a:stretch/>
        </p:blipFill>
        <p:spPr>
          <a:xfrm>
            <a:off x="20" y="-418445"/>
            <a:ext cx="12191980" cy="6857990"/>
          </a:xfrm>
          <a:prstGeom prst="rect">
            <a:avLst/>
          </a:prstGeom>
        </p:spPr>
      </p:pic>
      <p:sp>
        <p:nvSpPr>
          <p:cNvPr id="60" name="Freeform 15">
            <a:extLst>
              <a:ext uri="{FF2B5EF4-FFF2-40B4-BE49-F238E27FC236}">
                <a16:creationId xmlns:a16="http://schemas.microsoft.com/office/drawing/2014/main" id="{1143E968-E203-496D-A1AD-2EA10AB3E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3005669" y="-16933"/>
            <a:ext cx="9220200" cy="6891867"/>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 name="connsiteX0" fmla="*/ 8382001 w 10295468"/>
              <a:gd name="connsiteY0" fmla="*/ 8466 h 6883400"/>
              <a:gd name="connsiteX1" fmla="*/ 7738534 w 10295468"/>
              <a:gd name="connsiteY1" fmla="*/ 2573866 h 6883400"/>
              <a:gd name="connsiteX2" fmla="*/ 10295468 w 10295468"/>
              <a:gd name="connsiteY2" fmla="*/ 6874933 h 6883400"/>
              <a:gd name="connsiteX3" fmla="*/ 2954868 w 10295468"/>
              <a:gd name="connsiteY3" fmla="*/ 6883400 h 6883400"/>
              <a:gd name="connsiteX4" fmla="*/ 0 w 10295468"/>
              <a:gd name="connsiteY4" fmla="*/ 0 h 6883400"/>
              <a:gd name="connsiteX5" fmla="*/ 8382001 w 10295468"/>
              <a:gd name="connsiteY5" fmla="*/ 8466 h 6883400"/>
              <a:gd name="connsiteX0" fmla="*/ 8382001 w 10295468"/>
              <a:gd name="connsiteY0" fmla="*/ 8466 h 6891867"/>
              <a:gd name="connsiteX1" fmla="*/ 7738534 w 10295468"/>
              <a:gd name="connsiteY1" fmla="*/ 2573866 h 6891867"/>
              <a:gd name="connsiteX2" fmla="*/ 10295468 w 10295468"/>
              <a:gd name="connsiteY2" fmla="*/ 6874933 h 6891867"/>
              <a:gd name="connsiteX3" fmla="*/ 16935 w 10295468"/>
              <a:gd name="connsiteY3" fmla="*/ 6891867 h 6891867"/>
              <a:gd name="connsiteX4" fmla="*/ 0 w 10295468"/>
              <a:gd name="connsiteY4" fmla="*/ 0 h 6891867"/>
              <a:gd name="connsiteX5" fmla="*/ 8382001 w 10295468"/>
              <a:gd name="connsiteY5" fmla="*/ 8466 h 6891867"/>
              <a:gd name="connsiteX0" fmla="*/ 8382001 w 8382001"/>
              <a:gd name="connsiteY0" fmla="*/ 8466 h 6891867"/>
              <a:gd name="connsiteX1" fmla="*/ 7738534 w 8382001"/>
              <a:gd name="connsiteY1" fmla="*/ 2573866 h 6891867"/>
              <a:gd name="connsiteX2" fmla="*/ 7340602 w 8382001"/>
              <a:gd name="connsiteY2" fmla="*/ 6883400 h 6891867"/>
              <a:gd name="connsiteX3" fmla="*/ 16935 w 8382001"/>
              <a:gd name="connsiteY3" fmla="*/ 6891867 h 6891867"/>
              <a:gd name="connsiteX4" fmla="*/ 0 w 8382001"/>
              <a:gd name="connsiteY4" fmla="*/ 0 h 6891867"/>
              <a:gd name="connsiteX5" fmla="*/ 8382001 w 8382001"/>
              <a:gd name="connsiteY5" fmla="*/ 8466 h 6891867"/>
              <a:gd name="connsiteX0" fmla="*/ 8382001 w 9220200"/>
              <a:gd name="connsiteY0" fmla="*/ 8466 h 6891867"/>
              <a:gd name="connsiteX1" fmla="*/ 9220200 w 9220200"/>
              <a:gd name="connsiteY1" fmla="*/ 5350932 h 6891867"/>
              <a:gd name="connsiteX2" fmla="*/ 7340602 w 9220200"/>
              <a:gd name="connsiteY2" fmla="*/ 6883400 h 6891867"/>
              <a:gd name="connsiteX3" fmla="*/ 16935 w 9220200"/>
              <a:gd name="connsiteY3" fmla="*/ 6891867 h 6891867"/>
              <a:gd name="connsiteX4" fmla="*/ 0 w 9220200"/>
              <a:gd name="connsiteY4" fmla="*/ 0 h 6891867"/>
              <a:gd name="connsiteX5" fmla="*/ 8382001 w 9220200"/>
              <a:gd name="connsiteY5" fmla="*/ 8466 h 6891867"/>
              <a:gd name="connsiteX0" fmla="*/ 8382001 w 9220200"/>
              <a:gd name="connsiteY0" fmla="*/ 8466 h 6891867"/>
              <a:gd name="connsiteX1" fmla="*/ 9220200 w 9220200"/>
              <a:gd name="connsiteY1" fmla="*/ 5350932 h 6891867"/>
              <a:gd name="connsiteX2" fmla="*/ 7298269 w 9220200"/>
              <a:gd name="connsiteY2" fmla="*/ 6883400 h 6891867"/>
              <a:gd name="connsiteX3" fmla="*/ 16935 w 9220200"/>
              <a:gd name="connsiteY3" fmla="*/ 6891867 h 6891867"/>
              <a:gd name="connsiteX4" fmla="*/ 0 w 9220200"/>
              <a:gd name="connsiteY4" fmla="*/ 0 h 6891867"/>
              <a:gd name="connsiteX5" fmla="*/ 8382001 w 9220200"/>
              <a:gd name="connsiteY5" fmla="*/ 8466 h 689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200" h="6891867">
                <a:moveTo>
                  <a:pt x="8382001" y="8466"/>
                </a:moveTo>
                <a:lnTo>
                  <a:pt x="9220200" y="5350932"/>
                </a:lnTo>
                <a:lnTo>
                  <a:pt x="7298269" y="6883400"/>
                </a:lnTo>
                <a:lnTo>
                  <a:pt x="16935" y="6891867"/>
                </a:lnTo>
                <a:lnTo>
                  <a:pt x="0" y="0"/>
                </a:lnTo>
                <a:lnTo>
                  <a:pt x="8382001" y="8466"/>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1" name="Group 47">
            <a:extLst>
              <a:ext uri="{FF2B5EF4-FFF2-40B4-BE49-F238E27FC236}">
                <a16:creationId xmlns:a16="http://schemas.microsoft.com/office/drawing/2014/main" id="{FBB3444A-472E-400E-81D0-7CCDEEECC9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49" name="Freeform 6">
              <a:extLst>
                <a:ext uri="{FF2B5EF4-FFF2-40B4-BE49-F238E27FC236}">
                  <a16:creationId xmlns:a16="http://schemas.microsoft.com/office/drawing/2014/main" id="{B7E64D84-2392-46A1-99D2-C8FC063F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62" name="Freeform 7">
              <a:extLst>
                <a:ext uri="{FF2B5EF4-FFF2-40B4-BE49-F238E27FC236}">
                  <a16:creationId xmlns:a16="http://schemas.microsoft.com/office/drawing/2014/main" id="{89352A95-1C82-4A0D-9B20-8AC7280C7A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51" name="Freeform 8">
              <a:extLst>
                <a:ext uri="{FF2B5EF4-FFF2-40B4-BE49-F238E27FC236}">
                  <a16:creationId xmlns:a16="http://schemas.microsoft.com/office/drawing/2014/main" id="{81B60E48-D617-4CF1-8900-497D49142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2" name="Freeform 9">
              <a:extLst>
                <a:ext uri="{FF2B5EF4-FFF2-40B4-BE49-F238E27FC236}">
                  <a16:creationId xmlns:a16="http://schemas.microsoft.com/office/drawing/2014/main" id="{BFF6C14F-3347-46BB-A317-C1C12263E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53" name="Freeform 10">
              <a:extLst>
                <a:ext uri="{FF2B5EF4-FFF2-40B4-BE49-F238E27FC236}">
                  <a16:creationId xmlns:a16="http://schemas.microsoft.com/office/drawing/2014/main" id="{CDD86299-6737-471C-98C5-872BDC681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54" name="Freeform 11">
              <a:extLst>
                <a:ext uri="{FF2B5EF4-FFF2-40B4-BE49-F238E27FC236}">
                  <a16:creationId xmlns:a16="http://schemas.microsoft.com/office/drawing/2014/main" id="{60C6C46B-7841-473B-AC3A-9A69908AB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a:xfrm>
            <a:off x="3970867" y="558800"/>
            <a:ext cx="7535333" cy="1413933"/>
          </a:xfrm>
        </p:spPr>
        <p:txBody>
          <a:bodyPr vert="horz" lIns="91440" tIns="45720" rIns="91440" bIns="45720" rtlCol="0" anchor="ctr">
            <a:normAutofit/>
          </a:bodyPr>
          <a:lstStyle/>
          <a:p>
            <a:br>
              <a:rPr lang="en-US" sz="4000" dirty="0">
                <a:solidFill>
                  <a:schemeClr val="bg1"/>
                </a:solidFill>
              </a:rPr>
            </a:br>
            <a:r>
              <a:rPr lang="en-US" sz="4000" dirty="0">
                <a:solidFill>
                  <a:schemeClr val="bg1"/>
                </a:solidFill>
              </a:rPr>
              <a:t>Sensitive Electronic Components </a:t>
            </a:r>
          </a:p>
        </p:txBody>
      </p:sp>
      <p:sp>
        <p:nvSpPr>
          <p:cNvPr id="4" name="Text Placeholder 3">
            <a:extLst>
              <a:ext uri="{FF2B5EF4-FFF2-40B4-BE49-F238E27FC236}">
                <a16:creationId xmlns:a16="http://schemas.microsoft.com/office/drawing/2014/main" id="{CAA483AC-50AA-489B-BEBF-439E5792ACB5}"/>
              </a:ext>
            </a:extLst>
          </p:cNvPr>
          <p:cNvSpPr>
            <a:spLocks noGrp="1"/>
          </p:cNvSpPr>
          <p:nvPr>
            <p:ph type="body" sz="half" idx="2"/>
          </p:nvPr>
        </p:nvSpPr>
        <p:spPr>
          <a:xfrm>
            <a:off x="3987272" y="3305444"/>
            <a:ext cx="7532156" cy="2993756"/>
          </a:xfrm>
        </p:spPr>
        <p:txBody>
          <a:bodyPr vert="horz" lIns="91440" tIns="45720" rIns="91440" bIns="45720" rtlCol="0" anchor="ctr">
            <a:normAutofit/>
          </a:bodyPr>
          <a:lstStyle/>
          <a:p>
            <a:pPr algn="l"/>
            <a:r>
              <a:rPr lang="en-US" sz="1800" dirty="0">
                <a:solidFill>
                  <a:schemeClr val="bg1"/>
                </a:solidFill>
              </a:rPr>
              <a:t>Some electronic components are sensitive to </a:t>
            </a:r>
            <a:r>
              <a:rPr lang="en-US" sz="1800" u="sng" dirty="0">
                <a:solidFill>
                  <a:schemeClr val="bg1"/>
                </a:solidFill>
              </a:rPr>
              <a:t>Electro-Static Discharge</a:t>
            </a:r>
            <a:r>
              <a:rPr lang="en-US" sz="1800" dirty="0">
                <a:solidFill>
                  <a:schemeClr val="bg1"/>
                </a:solidFill>
              </a:rPr>
              <a:t> (ESD). This is the same thing as the static electricity that causes sparks when it moves. This static electric “discharge” can cause damage to the electronic components we will work with.</a:t>
            </a:r>
          </a:p>
          <a:p>
            <a:pPr algn="l"/>
            <a:r>
              <a:rPr lang="en-US" sz="1800" dirty="0">
                <a:solidFill>
                  <a:schemeClr val="bg1"/>
                </a:solidFill>
              </a:rPr>
              <a:t> </a:t>
            </a:r>
            <a:r>
              <a:rPr lang="en-US" sz="1800" b="1" dirty="0">
                <a:solidFill>
                  <a:schemeClr val="bg1"/>
                </a:solidFill>
              </a:rPr>
              <a:t>We must take precautions to make sure that we do not have any Static Electricity build-up in our bodies before handling these sensitive components. </a:t>
            </a:r>
          </a:p>
        </p:txBody>
      </p:sp>
      <p:sp>
        <p:nvSpPr>
          <p:cNvPr id="21" name="Footer Placeholder 7">
            <a:extLst>
              <a:ext uri="{FF2B5EF4-FFF2-40B4-BE49-F238E27FC236}">
                <a16:creationId xmlns:a16="http://schemas.microsoft.com/office/drawing/2014/main" id="{41CF59FB-EC24-4C42-9797-4BFC0B60F195}"/>
              </a:ext>
            </a:extLst>
          </p:cNvPr>
          <p:cNvSpPr>
            <a:spLocks noGrp="1"/>
          </p:cNvSpPr>
          <p:nvPr>
            <p:ph type="ftr" sz="quarter" idx="11"/>
          </p:nvPr>
        </p:nvSpPr>
        <p:spPr>
          <a:xfrm>
            <a:off x="10450769" y="6452367"/>
            <a:ext cx="1695451" cy="365125"/>
          </a:xfrm>
        </p:spPr>
        <p:txBody>
          <a:bodyPr/>
          <a:lstStyle/>
          <a:p>
            <a:r>
              <a:rPr lang="en-US" dirty="0">
                <a:solidFill>
                  <a:schemeClr val="bg1"/>
                </a:solidFill>
              </a:rPr>
              <a:t>BEST Robotics Inc © 2019</a:t>
            </a:r>
          </a:p>
        </p:txBody>
      </p:sp>
    </p:spTree>
    <p:extLst>
      <p:ext uri="{BB962C8B-B14F-4D97-AF65-F5344CB8AC3E}">
        <p14:creationId xmlns:p14="http://schemas.microsoft.com/office/powerpoint/2010/main" val="1380698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5"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6"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7"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8"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9"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0"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42" name="Rectangle 41">
            <a:extLst>
              <a:ext uri="{FF2B5EF4-FFF2-40B4-BE49-F238E27FC236}">
                <a16:creationId xmlns:a16="http://schemas.microsoft.com/office/drawing/2014/main" id="{6CA4EC59-B8A3-489A-9FB4-AA0699200E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a:extLst>
              <a:ext uri="{FF2B5EF4-FFF2-40B4-BE49-F238E27FC236}">
                <a16:creationId xmlns:a16="http://schemas.microsoft.com/office/drawing/2014/main" id="{C9A4B764-C537-4D09-88E9-6C95BCE6AC41}"/>
              </a:ext>
            </a:extLst>
          </p:cNvPr>
          <p:cNvPicPr>
            <a:picLocks noGrp="1" noChangeAspect="1"/>
          </p:cNvPicPr>
          <p:nvPr>
            <p:ph idx="1"/>
          </p:nvPr>
        </p:nvPicPr>
        <p:blipFill rotWithShape="1">
          <a:blip r:embed="rId3"/>
          <a:srcRect t="14730" b="6873"/>
          <a:stretch/>
        </p:blipFill>
        <p:spPr>
          <a:xfrm>
            <a:off x="20" y="10"/>
            <a:ext cx="12191980" cy="6857990"/>
          </a:xfrm>
          <a:prstGeom prst="rect">
            <a:avLst/>
          </a:prstGeom>
        </p:spPr>
      </p:pic>
      <p:sp>
        <p:nvSpPr>
          <p:cNvPr id="44" name="Freeform 15">
            <a:extLst>
              <a:ext uri="{FF2B5EF4-FFF2-40B4-BE49-F238E27FC236}">
                <a16:creationId xmlns:a16="http://schemas.microsoft.com/office/drawing/2014/main" id="{1143E968-E203-496D-A1AD-2EA10AB3E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3005669" y="-16933"/>
            <a:ext cx="9220200" cy="6891867"/>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 name="connsiteX0" fmla="*/ 8382001 w 10295468"/>
              <a:gd name="connsiteY0" fmla="*/ 8466 h 6883400"/>
              <a:gd name="connsiteX1" fmla="*/ 7738534 w 10295468"/>
              <a:gd name="connsiteY1" fmla="*/ 2573866 h 6883400"/>
              <a:gd name="connsiteX2" fmla="*/ 10295468 w 10295468"/>
              <a:gd name="connsiteY2" fmla="*/ 6874933 h 6883400"/>
              <a:gd name="connsiteX3" fmla="*/ 2954868 w 10295468"/>
              <a:gd name="connsiteY3" fmla="*/ 6883400 h 6883400"/>
              <a:gd name="connsiteX4" fmla="*/ 0 w 10295468"/>
              <a:gd name="connsiteY4" fmla="*/ 0 h 6883400"/>
              <a:gd name="connsiteX5" fmla="*/ 8382001 w 10295468"/>
              <a:gd name="connsiteY5" fmla="*/ 8466 h 6883400"/>
              <a:gd name="connsiteX0" fmla="*/ 8382001 w 10295468"/>
              <a:gd name="connsiteY0" fmla="*/ 8466 h 6891867"/>
              <a:gd name="connsiteX1" fmla="*/ 7738534 w 10295468"/>
              <a:gd name="connsiteY1" fmla="*/ 2573866 h 6891867"/>
              <a:gd name="connsiteX2" fmla="*/ 10295468 w 10295468"/>
              <a:gd name="connsiteY2" fmla="*/ 6874933 h 6891867"/>
              <a:gd name="connsiteX3" fmla="*/ 16935 w 10295468"/>
              <a:gd name="connsiteY3" fmla="*/ 6891867 h 6891867"/>
              <a:gd name="connsiteX4" fmla="*/ 0 w 10295468"/>
              <a:gd name="connsiteY4" fmla="*/ 0 h 6891867"/>
              <a:gd name="connsiteX5" fmla="*/ 8382001 w 10295468"/>
              <a:gd name="connsiteY5" fmla="*/ 8466 h 6891867"/>
              <a:gd name="connsiteX0" fmla="*/ 8382001 w 8382001"/>
              <a:gd name="connsiteY0" fmla="*/ 8466 h 6891867"/>
              <a:gd name="connsiteX1" fmla="*/ 7738534 w 8382001"/>
              <a:gd name="connsiteY1" fmla="*/ 2573866 h 6891867"/>
              <a:gd name="connsiteX2" fmla="*/ 7340602 w 8382001"/>
              <a:gd name="connsiteY2" fmla="*/ 6883400 h 6891867"/>
              <a:gd name="connsiteX3" fmla="*/ 16935 w 8382001"/>
              <a:gd name="connsiteY3" fmla="*/ 6891867 h 6891867"/>
              <a:gd name="connsiteX4" fmla="*/ 0 w 8382001"/>
              <a:gd name="connsiteY4" fmla="*/ 0 h 6891867"/>
              <a:gd name="connsiteX5" fmla="*/ 8382001 w 8382001"/>
              <a:gd name="connsiteY5" fmla="*/ 8466 h 6891867"/>
              <a:gd name="connsiteX0" fmla="*/ 8382001 w 9220200"/>
              <a:gd name="connsiteY0" fmla="*/ 8466 h 6891867"/>
              <a:gd name="connsiteX1" fmla="*/ 9220200 w 9220200"/>
              <a:gd name="connsiteY1" fmla="*/ 5350932 h 6891867"/>
              <a:gd name="connsiteX2" fmla="*/ 7340602 w 9220200"/>
              <a:gd name="connsiteY2" fmla="*/ 6883400 h 6891867"/>
              <a:gd name="connsiteX3" fmla="*/ 16935 w 9220200"/>
              <a:gd name="connsiteY3" fmla="*/ 6891867 h 6891867"/>
              <a:gd name="connsiteX4" fmla="*/ 0 w 9220200"/>
              <a:gd name="connsiteY4" fmla="*/ 0 h 6891867"/>
              <a:gd name="connsiteX5" fmla="*/ 8382001 w 9220200"/>
              <a:gd name="connsiteY5" fmla="*/ 8466 h 6891867"/>
              <a:gd name="connsiteX0" fmla="*/ 8382001 w 9220200"/>
              <a:gd name="connsiteY0" fmla="*/ 8466 h 6891867"/>
              <a:gd name="connsiteX1" fmla="*/ 9220200 w 9220200"/>
              <a:gd name="connsiteY1" fmla="*/ 5350932 h 6891867"/>
              <a:gd name="connsiteX2" fmla="*/ 7298269 w 9220200"/>
              <a:gd name="connsiteY2" fmla="*/ 6883400 h 6891867"/>
              <a:gd name="connsiteX3" fmla="*/ 16935 w 9220200"/>
              <a:gd name="connsiteY3" fmla="*/ 6891867 h 6891867"/>
              <a:gd name="connsiteX4" fmla="*/ 0 w 9220200"/>
              <a:gd name="connsiteY4" fmla="*/ 0 h 6891867"/>
              <a:gd name="connsiteX5" fmla="*/ 8382001 w 9220200"/>
              <a:gd name="connsiteY5" fmla="*/ 8466 h 689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200" h="6891867">
                <a:moveTo>
                  <a:pt x="8382001" y="8466"/>
                </a:moveTo>
                <a:lnTo>
                  <a:pt x="9220200" y="5350932"/>
                </a:lnTo>
                <a:lnTo>
                  <a:pt x="7298269" y="6883400"/>
                </a:lnTo>
                <a:lnTo>
                  <a:pt x="16935" y="6891867"/>
                </a:lnTo>
                <a:lnTo>
                  <a:pt x="0" y="0"/>
                </a:lnTo>
                <a:lnTo>
                  <a:pt x="8382001" y="8466"/>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FBB3444A-472E-400E-81D0-7CCDEEECC9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47" name="Freeform 6">
              <a:extLst>
                <a:ext uri="{FF2B5EF4-FFF2-40B4-BE49-F238E27FC236}">
                  <a16:creationId xmlns:a16="http://schemas.microsoft.com/office/drawing/2014/main" id="{B7E64D84-2392-46A1-99D2-C8FC063F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8" name="Freeform 7">
              <a:extLst>
                <a:ext uri="{FF2B5EF4-FFF2-40B4-BE49-F238E27FC236}">
                  <a16:creationId xmlns:a16="http://schemas.microsoft.com/office/drawing/2014/main" id="{89352A95-1C82-4A0D-9B20-8AC7280C7A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9" name="Freeform 8">
              <a:extLst>
                <a:ext uri="{FF2B5EF4-FFF2-40B4-BE49-F238E27FC236}">
                  <a16:creationId xmlns:a16="http://schemas.microsoft.com/office/drawing/2014/main" id="{81B60E48-D617-4CF1-8900-497D49142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0" name="Freeform 9">
              <a:extLst>
                <a:ext uri="{FF2B5EF4-FFF2-40B4-BE49-F238E27FC236}">
                  <a16:creationId xmlns:a16="http://schemas.microsoft.com/office/drawing/2014/main" id="{BFF6C14F-3347-46BB-A317-C1C12263E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51" name="Freeform 10">
              <a:extLst>
                <a:ext uri="{FF2B5EF4-FFF2-40B4-BE49-F238E27FC236}">
                  <a16:creationId xmlns:a16="http://schemas.microsoft.com/office/drawing/2014/main" id="{CDD86299-6737-471C-98C5-872BDC681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52" name="Freeform 11">
              <a:extLst>
                <a:ext uri="{FF2B5EF4-FFF2-40B4-BE49-F238E27FC236}">
                  <a16:creationId xmlns:a16="http://schemas.microsoft.com/office/drawing/2014/main" id="{60C6C46B-7841-473B-AC3A-9A69908AB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a:xfrm>
            <a:off x="3970867" y="558800"/>
            <a:ext cx="7535333" cy="1413933"/>
          </a:xfrm>
        </p:spPr>
        <p:txBody>
          <a:bodyPr vert="horz" lIns="91440" tIns="45720" rIns="91440" bIns="45720" rtlCol="0" anchor="ctr">
            <a:normAutofit/>
          </a:bodyPr>
          <a:lstStyle/>
          <a:p>
            <a:br>
              <a:rPr lang="en-US" sz="4000" dirty="0">
                <a:solidFill>
                  <a:schemeClr val="bg1"/>
                </a:solidFill>
              </a:rPr>
            </a:br>
            <a:r>
              <a:rPr lang="en-US" sz="4000" dirty="0">
                <a:solidFill>
                  <a:schemeClr val="bg1"/>
                </a:solidFill>
              </a:rPr>
              <a:t>Sensitive Electronic Components </a:t>
            </a:r>
          </a:p>
        </p:txBody>
      </p:sp>
      <p:sp>
        <p:nvSpPr>
          <p:cNvPr id="4" name="Text Placeholder 3">
            <a:extLst>
              <a:ext uri="{FF2B5EF4-FFF2-40B4-BE49-F238E27FC236}">
                <a16:creationId xmlns:a16="http://schemas.microsoft.com/office/drawing/2014/main" id="{CAA483AC-50AA-489B-BEBF-439E5792ACB5}"/>
              </a:ext>
            </a:extLst>
          </p:cNvPr>
          <p:cNvSpPr>
            <a:spLocks noGrp="1"/>
          </p:cNvSpPr>
          <p:nvPr>
            <p:ph type="body" sz="half" idx="2"/>
          </p:nvPr>
        </p:nvSpPr>
        <p:spPr>
          <a:xfrm>
            <a:off x="3689882" y="2048933"/>
            <a:ext cx="8230772" cy="3742267"/>
          </a:xfrm>
        </p:spPr>
        <p:txBody>
          <a:bodyPr vert="horz" lIns="91440" tIns="45720" rIns="91440" bIns="45720" rtlCol="0" anchor="ctr">
            <a:normAutofit/>
          </a:bodyPr>
          <a:lstStyle/>
          <a:p>
            <a:pPr lvl="0" algn="l"/>
            <a:r>
              <a:rPr lang="en-US" dirty="0">
                <a:solidFill>
                  <a:schemeClr val="bg1"/>
                </a:solidFill>
              </a:rPr>
              <a:t>	There are two categories of damage from ESD: </a:t>
            </a:r>
          </a:p>
          <a:p>
            <a:pPr lvl="0" algn="l"/>
            <a:r>
              <a:rPr lang="en-US" b="1" dirty="0">
                <a:solidFill>
                  <a:schemeClr val="bg1"/>
                </a:solidFill>
              </a:rPr>
              <a:t>Catastrophic Damage </a:t>
            </a:r>
            <a:r>
              <a:rPr lang="en-US" dirty="0">
                <a:solidFill>
                  <a:schemeClr val="bg1"/>
                </a:solidFill>
              </a:rPr>
              <a:t>– the electronic device is inoperable immediately after the ESD event. </a:t>
            </a:r>
          </a:p>
          <a:p>
            <a:pPr lvl="0" algn="l"/>
            <a:r>
              <a:rPr lang="en-US" b="1" dirty="0">
                <a:solidFill>
                  <a:schemeClr val="bg1"/>
                </a:solidFill>
              </a:rPr>
              <a:t>Latent Damage </a:t>
            </a:r>
            <a:r>
              <a:rPr lang="en-US" dirty="0">
                <a:solidFill>
                  <a:schemeClr val="bg1"/>
                </a:solidFill>
              </a:rPr>
              <a:t>– the electronic device appears to be working fine following the ESD event. However, the damaged circuit could fail to operate properly at some time in the future. (Hopefully not in the middle of a competition.)</a:t>
            </a:r>
          </a:p>
          <a:p>
            <a:pPr algn="l">
              <a:buFont typeface="Arial"/>
              <a:buChar char="•"/>
            </a:pPr>
            <a:endParaRPr lang="en-US" b="1" dirty="0">
              <a:solidFill>
                <a:schemeClr val="bg1"/>
              </a:solidFill>
            </a:endParaRPr>
          </a:p>
        </p:txBody>
      </p:sp>
      <p:sp>
        <p:nvSpPr>
          <p:cNvPr id="21" name="Footer Placeholder 7">
            <a:extLst>
              <a:ext uri="{FF2B5EF4-FFF2-40B4-BE49-F238E27FC236}">
                <a16:creationId xmlns:a16="http://schemas.microsoft.com/office/drawing/2014/main" id="{571AC6CC-353F-4288-9D8E-FA4D18BC2AD1}"/>
              </a:ext>
            </a:extLst>
          </p:cNvPr>
          <p:cNvSpPr>
            <a:spLocks noGrp="1"/>
          </p:cNvSpPr>
          <p:nvPr>
            <p:ph type="ftr" sz="quarter" idx="11"/>
          </p:nvPr>
        </p:nvSpPr>
        <p:spPr>
          <a:xfrm>
            <a:off x="10450769" y="6452367"/>
            <a:ext cx="1695451" cy="365125"/>
          </a:xfrm>
        </p:spPr>
        <p:txBody>
          <a:bodyPr/>
          <a:lstStyle/>
          <a:p>
            <a:r>
              <a:rPr lang="en-US" dirty="0">
                <a:solidFill>
                  <a:schemeClr val="bg1"/>
                </a:solidFill>
              </a:rPr>
              <a:t>BEST Robotics Inc © 2019</a:t>
            </a:r>
          </a:p>
        </p:txBody>
      </p:sp>
    </p:spTree>
    <p:extLst>
      <p:ext uri="{BB962C8B-B14F-4D97-AF65-F5344CB8AC3E}">
        <p14:creationId xmlns:p14="http://schemas.microsoft.com/office/powerpoint/2010/main" val="2815054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E9D059B6-ADD8-488A-B346-63289E90D1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32" name="Freeform 6">
              <a:extLst>
                <a:ext uri="{FF2B5EF4-FFF2-40B4-BE49-F238E27FC236}">
                  <a16:creationId xmlns:a16="http://schemas.microsoft.com/office/drawing/2014/main" id="{F69B42B4-BC82-4495-A6F9-A28167B56A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33" name="Freeform 7">
              <a:extLst>
                <a:ext uri="{FF2B5EF4-FFF2-40B4-BE49-F238E27FC236}">
                  <a16:creationId xmlns:a16="http://schemas.microsoft.com/office/drawing/2014/main" id="{83CC168C-2AD4-4FFB-9F25-420ED6514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34" name="Freeform 9">
              <a:extLst>
                <a:ext uri="{FF2B5EF4-FFF2-40B4-BE49-F238E27FC236}">
                  <a16:creationId xmlns:a16="http://schemas.microsoft.com/office/drawing/2014/main" id="{6C9F369A-6158-4AE8-BA04-138A9DFFA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35" name="Freeform 10">
              <a:extLst>
                <a:ext uri="{FF2B5EF4-FFF2-40B4-BE49-F238E27FC236}">
                  <a16:creationId xmlns:a16="http://schemas.microsoft.com/office/drawing/2014/main" id="{FC7B1DF4-AD98-42A8-820F-667A3DCC4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36" name="Freeform 11">
              <a:extLst>
                <a:ext uri="{FF2B5EF4-FFF2-40B4-BE49-F238E27FC236}">
                  <a16:creationId xmlns:a16="http://schemas.microsoft.com/office/drawing/2014/main" id="{61C58B74-3656-4FD5-AC47-EE3A59EBB8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37" name="Freeform 12">
              <a:extLst>
                <a:ext uri="{FF2B5EF4-FFF2-40B4-BE49-F238E27FC236}">
                  <a16:creationId xmlns:a16="http://schemas.microsoft.com/office/drawing/2014/main" id="{8B349A01-D803-4A18-B608-47BFCED43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39" name="Rectangle 38">
            <a:extLst>
              <a:ext uri="{FF2B5EF4-FFF2-40B4-BE49-F238E27FC236}">
                <a16:creationId xmlns:a16="http://schemas.microsoft.com/office/drawing/2014/main" id="{CE3D4922-3D1C-4679-9A86-15BFC1A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164E9BCF-1B67-4514-808C-A5DCBDEB4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3" name="Group 42">
            <a:extLst>
              <a:ext uri="{FF2B5EF4-FFF2-40B4-BE49-F238E27FC236}">
                <a16:creationId xmlns:a16="http://schemas.microsoft.com/office/drawing/2014/main" id="{32238778-9D1D-45F4-BB78-76F208A224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44" name="Freeform 6">
              <a:extLst>
                <a:ext uri="{FF2B5EF4-FFF2-40B4-BE49-F238E27FC236}">
                  <a16:creationId xmlns:a16="http://schemas.microsoft.com/office/drawing/2014/main" id="{93667F4D-F2CD-4E50-BACC-24766910F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5" name="Freeform 7">
              <a:extLst>
                <a:ext uri="{FF2B5EF4-FFF2-40B4-BE49-F238E27FC236}">
                  <a16:creationId xmlns:a16="http://schemas.microsoft.com/office/drawing/2014/main" id="{20CAAE25-D2F2-493F-9569-EC552C1AD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6" name="Freeform 8">
              <a:extLst>
                <a:ext uri="{FF2B5EF4-FFF2-40B4-BE49-F238E27FC236}">
                  <a16:creationId xmlns:a16="http://schemas.microsoft.com/office/drawing/2014/main" id="{42D5E996-541D-42BA-8B22-F7E96752C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7" name="Freeform 9">
              <a:extLst>
                <a:ext uri="{FF2B5EF4-FFF2-40B4-BE49-F238E27FC236}">
                  <a16:creationId xmlns:a16="http://schemas.microsoft.com/office/drawing/2014/main" id="{6BDB86F1-7C07-4D49-B9C9-7837A1FB2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8" name="Freeform 10">
              <a:extLst>
                <a:ext uri="{FF2B5EF4-FFF2-40B4-BE49-F238E27FC236}">
                  <a16:creationId xmlns:a16="http://schemas.microsoft.com/office/drawing/2014/main" id="{92FDEA97-0861-44C0-9B26-4BB5F777A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9" name="Freeform 11">
              <a:extLst>
                <a:ext uri="{FF2B5EF4-FFF2-40B4-BE49-F238E27FC236}">
                  <a16:creationId xmlns:a16="http://schemas.microsoft.com/office/drawing/2014/main" id="{A9F3AA02-C861-444A-9178-0BD3D3CE1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CF57D9A-CF8D-41AD-A5EE-15D2B244F902}"/>
              </a:ext>
            </a:extLst>
          </p:cNvPr>
          <p:cNvSpPr>
            <a:spLocks noGrp="1"/>
          </p:cNvSpPr>
          <p:nvPr>
            <p:ph type="title"/>
          </p:nvPr>
        </p:nvSpPr>
        <p:spPr>
          <a:xfrm>
            <a:off x="4850405" y="1396180"/>
            <a:ext cx="6698127" cy="3842570"/>
          </a:xfrm>
        </p:spPr>
        <p:txBody>
          <a:bodyPr vert="horz" lIns="91440" tIns="45720" rIns="91440" bIns="45720" rtlCol="0" anchor="ctr">
            <a:normAutofit/>
          </a:bodyPr>
          <a:lstStyle/>
          <a:p>
            <a:pPr algn="l"/>
            <a:r>
              <a:rPr lang="en-US" sz="6000" dirty="0"/>
              <a:t>Types of Electricity</a:t>
            </a:r>
          </a:p>
        </p:txBody>
      </p:sp>
      <p:sp>
        <p:nvSpPr>
          <p:cNvPr id="19" name="Footer Placeholder 7">
            <a:extLst>
              <a:ext uri="{FF2B5EF4-FFF2-40B4-BE49-F238E27FC236}">
                <a16:creationId xmlns:a16="http://schemas.microsoft.com/office/drawing/2014/main" id="{06F967B7-F561-47B9-A8AE-60B8B65A58D8}"/>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2120502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80" name="Group 79">
            <a:extLst>
              <a:ext uri="{FF2B5EF4-FFF2-40B4-BE49-F238E27FC236}">
                <a16:creationId xmlns:a16="http://schemas.microsoft.com/office/drawing/2014/main" id="{15FF890B-3CE7-403A-AECE-2DE04FC7AF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81" name="Freeform 6">
              <a:extLst>
                <a:ext uri="{FF2B5EF4-FFF2-40B4-BE49-F238E27FC236}">
                  <a16:creationId xmlns:a16="http://schemas.microsoft.com/office/drawing/2014/main" id="{99A4E160-6CFD-4514-9E20-CA6692CCD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82" name="Freeform 7">
              <a:extLst>
                <a:ext uri="{FF2B5EF4-FFF2-40B4-BE49-F238E27FC236}">
                  <a16:creationId xmlns:a16="http://schemas.microsoft.com/office/drawing/2014/main" id="{3DCD16F5-8D15-45FD-BA62-ADAC08183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83" name="Freeform 8">
              <a:extLst>
                <a:ext uri="{FF2B5EF4-FFF2-40B4-BE49-F238E27FC236}">
                  <a16:creationId xmlns:a16="http://schemas.microsoft.com/office/drawing/2014/main" id="{E7CFAF28-6FDA-4C2C-BE51-123D1115F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84" name="Freeform 9">
              <a:extLst>
                <a:ext uri="{FF2B5EF4-FFF2-40B4-BE49-F238E27FC236}">
                  <a16:creationId xmlns:a16="http://schemas.microsoft.com/office/drawing/2014/main" id="{1FD12703-0627-4991-B2A4-F96519F90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85" name="Freeform 10">
              <a:extLst>
                <a:ext uri="{FF2B5EF4-FFF2-40B4-BE49-F238E27FC236}">
                  <a16:creationId xmlns:a16="http://schemas.microsoft.com/office/drawing/2014/main" id="{A5758E0B-DF61-40A8-B765-BC6841906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86" name="Freeform 11">
              <a:extLst>
                <a:ext uri="{FF2B5EF4-FFF2-40B4-BE49-F238E27FC236}">
                  <a16:creationId xmlns:a16="http://schemas.microsoft.com/office/drawing/2014/main" id="{3E063A1F-9566-4436-B4E3-2890FBBC2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a:xfrm>
            <a:off x="1709081" y="175343"/>
            <a:ext cx="10018713" cy="1752599"/>
          </a:xfrm>
        </p:spPr>
        <p:txBody>
          <a:bodyPr vert="horz" lIns="91440" tIns="45720" rIns="91440" bIns="45720" rtlCol="0" anchor="ctr">
            <a:normAutofit/>
          </a:bodyPr>
          <a:lstStyle/>
          <a:p>
            <a:pPr marL="0" marR="0">
              <a:spcAft>
                <a:spcPts val="800"/>
              </a:spcAft>
            </a:pPr>
            <a:r>
              <a:rPr lang="en-US" sz="4000" b="1" dirty="0"/>
              <a:t>Exploring ESD</a:t>
            </a:r>
            <a:br>
              <a:rPr lang="en-US" sz="4000" b="1" dirty="0"/>
            </a:br>
            <a:r>
              <a:rPr lang="en-US" sz="4000" b="1" dirty="0"/>
              <a:t> </a:t>
            </a:r>
            <a:endParaRPr lang="en-US" sz="4000" dirty="0"/>
          </a:p>
        </p:txBody>
      </p:sp>
      <p:sp>
        <p:nvSpPr>
          <p:cNvPr id="3" name="Content Placeholder 2">
            <a:extLst>
              <a:ext uri="{FF2B5EF4-FFF2-40B4-BE49-F238E27FC236}">
                <a16:creationId xmlns:a16="http://schemas.microsoft.com/office/drawing/2014/main" id="{844B93C9-CFE8-4A3C-864D-E2C16106F015}"/>
              </a:ext>
            </a:extLst>
          </p:cNvPr>
          <p:cNvSpPr>
            <a:spLocks noGrp="1"/>
          </p:cNvSpPr>
          <p:nvPr>
            <p:ph idx="1"/>
          </p:nvPr>
        </p:nvSpPr>
        <p:spPr>
          <a:xfrm>
            <a:off x="3975093" y="1289768"/>
            <a:ext cx="5486687" cy="1590965"/>
          </a:xfrm>
        </p:spPr>
        <p:txBody>
          <a:bodyPr vert="horz" lIns="91440" tIns="45720" rIns="91440" bIns="45720" rtlCol="0" anchor="t">
            <a:normAutofit/>
          </a:bodyPr>
          <a:lstStyle/>
          <a:p>
            <a:pPr marL="0" marR="0" indent="0">
              <a:buNone/>
            </a:pPr>
            <a:r>
              <a:rPr lang="en-US" dirty="0"/>
              <a:t>To learn more about Electro-static Discharge, click on the video below.</a:t>
            </a:r>
          </a:p>
        </p:txBody>
      </p:sp>
      <p:pic>
        <p:nvPicPr>
          <p:cNvPr id="4" name="what_is_esd_learn_more_about_the_basics_of_electrostatic_charge_bWXNOemu2j4_1080p">
            <a:hlinkClick r:id="" action="ppaction://media"/>
            <a:extLst>
              <a:ext uri="{FF2B5EF4-FFF2-40B4-BE49-F238E27FC236}">
                <a16:creationId xmlns:a16="http://schemas.microsoft.com/office/drawing/2014/main" id="{A76B00F2-04CE-45CD-BA2D-ECB16DCA6D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30220" y="2085250"/>
            <a:ext cx="7869941" cy="4426842"/>
          </a:xfrm>
          <a:prstGeom prst="rect">
            <a:avLst/>
          </a:prstGeom>
        </p:spPr>
      </p:pic>
      <p:sp>
        <p:nvSpPr>
          <p:cNvPr id="12" name="Footer Placeholder 7">
            <a:extLst>
              <a:ext uri="{FF2B5EF4-FFF2-40B4-BE49-F238E27FC236}">
                <a16:creationId xmlns:a16="http://schemas.microsoft.com/office/drawing/2014/main" id="{0A202A93-C4C9-4C38-A7C9-C3EB6BDF4253}"/>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316682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0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E9D059B6-ADD8-488A-B346-63289E90D1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32" name="Freeform 6">
              <a:extLst>
                <a:ext uri="{FF2B5EF4-FFF2-40B4-BE49-F238E27FC236}">
                  <a16:creationId xmlns:a16="http://schemas.microsoft.com/office/drawing/2014/main" id="{F69B42B4-BC82-4495-A6F9-A28167B56A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33" name="Freeform 7">
              <a:extLst>
                <a:ext uri="{FF2B5EF4-FFF2-40B4-BE49-F238E27FC236}">
                  <a16:creationId xmlns:a16="http://schemas.microsoft.com/office/drawing/2014/main" id="{83CC168C-2AD4-4FFB-9F25-420ED6514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34" name="Freeform 9">
              <a:extLst>
                <a:ext uri="{FF2B5EF4-FFF2-40B4-BE49-F238E27FC236}">
                  <a16:creationId xmlns:a16="http://schemas.microsoft.com/office/drawing/2014/main" id="{6C9F369A-6158-4AE8-BA04-138A9DFFA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35" name="Freeform 10">
              <a:extLst>
                <a:ext uri="{FF2B5EF4-FFF2-40B4-BE49-F238E27FC236}">
                  <a16:creationId xmlns:a16="http://schemas.microsoft.com/office/drawing/2014/main" id="{FC7B1DF4-AD98-42A8-820F-667A3DCC4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36" name="Freeform 11">
              <a:extLst>
                <a:ext uri="{FF2B5EF4-FFF2-40B4-BE49-F238E27FC236}">
                  <a16:creationId xmlns:a16="http://schemas.microsoft.com/office/drawing/2014/main" id="{61C58B74-3656-4FD5-AC47-EE3A59EBB8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37" name="Freeform 12">
              <a:extLst>
                <a:ext uri="{FF2B5EF4-FFF2-40B4-BE49-F238E27FC236}">
                  <a16:creationId xmlns:a16="http://schemas.microsoft.com/office/drawing/2014/main" id="{8B349A01-D803-4A18-B608-47BFCED43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39" name="Rectangle 38">
            <a:extLst>
              <a:ext uri="{FF2B5EF4-FFF2-40B4-BE49-F238E27FC236}">
                <a16:creationId xmlns:a16="http://schemas.microsoft.com/office/drawing/2014/main" id="{CE3D4922-3D1C-4679-9A86-15BFC1A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164E9BCF-1B67-4514-808C-A5DCBDEB4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3" name="Group 42">
            <a:extLst>
              <a:ext uri="{FF2B5EF4-FFF2-40B4-BE49-F238E27FC236}">
                <a16:creationId xmlns:a16="http://schemas.microsoft.com/office/drawing/2014/main" id="{32238778-9D1D-45F4-BB78-76F208A224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44" name="Freeform 6">
              <a:extLst>
                <a:ext uri="{FF2B5EF4-FFF2-40B4-BE49-F238E27FC236}">
                  <a16:creationId xmlns:a16="http://schemas.microsoft.com/office/drawing/2014/main" id="{93667F4D-F2CD-4E50-BACC-24766910F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5" name="Freeform 7">
              <a:extLst>
                <a:ext uri="{FF2B5EF4-FFF2-40B4-BE49-F238E27FC236}">
                  <a16:creationId xmlns:a16="http://schemas.microsoft.com/office/drawing/2014/main" id="{20CAAE25-D2F2-493F-9569-EC552C1AD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6" name="Freeform 8">
              <a:extLst>
                <a:ext uri="{FF2B5EF4-FFF2-40B4-BE49-F238E27FC236}">
                  <a16:creationId xmlns:a16="http://schemas.microsoft.com/office/drawing/2014/main" id="{42D5E996-541D-42BA-8B22-F7E96752C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7" name="Freeform 9">
              <a:extLst>
                <a:ext uri="{FF2B5EF4-FFF2-40B4-BE49-F238E27FC236}">
                  <a16:creationId xmlns:a16="http://schemas.microsoft.com/office/drawing/2014/main" id="{6BDB86F1-7C07-4D49-B9C9-7837A1FB2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8" name="Freeform 10">
              <a:extLst>
                <a:ext uri="{FF2B5EF4-FFF2-40B4-BE49-F238E27FC236}">
                  <a16:creationId xmlns:a16="http://schemas.microsoft.com/office/drawing/2014/main" id="{92FDEA97-0861-44C0-9B26-4BB5F777A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9" name="Freeform 11">
              <a:extLst>
                <a:ext uri="{FF2B5EF4-FFF2-40B4-BE49-F238E27FC236}">
                  <a16:creationId xmlns:a16="http://schemas.microsoft.com/office/drawing/2014/main" id="{A9F3AA02-C861-444A-9178-0BD3D3CE1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CF57D9A-CF8D-41AD-A5EE-15D2B244F902}"/>
              </a:ext>
            </a:extLst>
          </p:cNvPr>
          <p:cNvSpPr>
            <a:spLocks noGrp="1"/>
          </p:cNvSpPr>
          <p:nvPr>
            <p:ph type="title"/>
          </p:nvPr>
        </p:nvSpPr>
        <p:spPr>
          <a:xfrm>
            <a:off x="4850405" y="1396180"/>
            <a:ext cx="7046320" cy="3842570"/>
          </a:xfrm>
        </p:spPr>
        <p:txBody>
          <a:bodyPr vert="horz" lIns="91440" tIns="45720" rIns="91440" bIns="45720" rtlCol="0" anchor="ctr">
            <a:normAutofit/>
          </a:bodyPr>
          <a:lstStyle/>
          <a:p>
            <a:pPr algn="l"/>
            <a:r>
              <a:rPr lang="en-US" sz="6000" dirty="0"/>
              <a:t>How Circuits Work</a:t>
            </a:r>
          </a:p>
        </p:txBody>
      </p:sp>
      <p:sp>
        <p:nvSpPr>
          <p:cNvPr id="19" name="Footer Placeholder 7">
            <a:extLst>
              <a:ext uri="{FF2B5EF4-FFF2-40B4-BE49-F238E27FC236}">
                <a16:creationId xmlns:a16="http://schemas.microsoft.com/office/drawing/2014/main" id="{2B108AC9-8A2B-4BA9-AB2F-5C60E9F61960}"/>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317256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127" name="Group 126">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28"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9"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0"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1"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2"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3"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35" name="Rectangle 134">
            <a:extLst>
              <a:ext uri="{FF2B5EF4-FFF2-40B4-BE49-F238E27FC236}">
                <a16:creationId xmlns:a16="http://schemas.microsoft.com/office/drawing/2014/main" id="{E03BF673-8C68-4092-BF1B-53C57EFE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sp useBgFill="1">
        <p:nvSpPr>
          <p:cNvPr id="150" name="Freeform: Shape 136">
            <a:extLst>
              <a:ext uri="{FF2B5EF4-FFF2-40B4-BE49-F238E27FC236}">
                <a16:creationId xmlns:a16="http://schemas.microsoft.com/office/drawing/2014/main" id="{B1BDB70B-F0E6-4867-818F-C582494FB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7083" y="0"/>
            <a:ext cx="11134917" cy="6858000"/>
          </a:xfrm>
          <a:custGeom>
            <a:avLst/>
            <a:gdLst>
              <a:gd name="connsiteX0" fmla="*/ 7627977 w 11134917"/>
              <a:gd name="connsiteY0" fmla="*/ 0 h 6858000"/>
              <a:gd name="connsiteX1" fmla="*/ 8129873 w 11134917"/>
              <a:gd name="connsiteY1" fmla="*/ 0 h 6858000"/>
              <a:gd name="connsiteX2" fmla="*/ 11134917 w 11134917"/>
              <a:gd name="connsiteY2" fmla="*/ 0 h 6858000"/>
              <a:gd name="connsiteX3" fmla="*/ 11134917 w 11134917"/>
              <a:gd name="connsiteY3" fmla="*/ 6858000 h 6858000"/>
              <a:gd name="connsiteX4" fmla="*/ 8129873 w 11134917"/>
              <a:gd name="connsiteY4" fmla="*/ 6858000 h 6858000"/>
              <a:gd name="connsiteX5" fmla="*/ 7627977 w 11134917"/>
              <a:gd name="connsiteY5" fmla="*/ 6858000 h 6858000"/>
              <a:gd name="connsiteX6" fmla="*/ 7627977 w 11134917"/>
              <a:gd name="connsiteY6" fmla="*/ 6857419 h 6858000"/>
              <a:gd name="connsiteX7" fmla="*/ 1921931 w 11134917"/>
              <a:gd name="connsiteY7" fmla="*/ 6850814 h 6858000"/>
              <a:gd name="connsiteX8" fmla="*/ 0 w 11134917"/>
              <a:gd name="connsiteY8" fmla="*/ 5325357 h 6858000"/>
              <a:gd name="connsiteX9" fmla="*/ 838199 w 11134917"/>
              <a:gd name="connsiteY9" fmla="*/ 7331 h 6858000"/>
              <a:gd name="connsiteX10" fmla="*/ 7627977 w 11134917"/>
              <a:gd name="connsiteY10" fmla="*/ 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4917" h="6858000">
                <a:moveTo>
                  <a:pt x="7627977" y="0"/>
                </a:moveTo>
                <a:lnTo>
                  <a:pt x="8129873" y="0"/>
                </a:lnTo>
                <a:lnTo>
                  <a:pt x="11134917" y="0"/>
                </a:lnTo>
                <a:lnTo>
                  <a:pt x="11134917" y="6858000"/>
                </a:lnTo>
                <a:lnTo>
                  <a:pt x="8129873" y="6858000"/>
                </a:lnTo>
                <a:lnTo>
                  <a:pt x="7627977" y="6858000"/>
                </a:lnTo>
                <a:lnTo>
                  <a:pt x="7627977" y="6857419"/>
                </a:lnTo>
                <a:lnTo>
                  <a:pt x="1921931" y="6850814"/>
                </a:lnTo>
                <a:lnTo>
                  <a:pt x="0" y="5325357"/>
                </a:lnTo>
                <a:lnTo>
                  <a:pt x="838199" y="7331"/>
                </a:lnTo>
                <a:lnTo>
                  <a:pt x="7627977" y="50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1" name="Group 138">
            <a:extLst>
              <a:ext uri="{FF2B5EF4-FFF2-40B4-BE49-F238E27FC236}">
                <a16:creationId xmlns:a16="http://schemas.microsoft.com/office/drawing/2014/main" id="{1E52C707-F508-47B5-8864-8CC3EE0F0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2025" y="0"/>
            <a:ext cx="2436813" cy="6858001"/>
            <a:chOff x="1320800" y="0"/>
            <a:chExt cx="2436813" cy="6858001"/>
          </a:xfrm>
        </p:grpSpPr>
        <p:sp>
          <p:nvSpPr>
            <p:cNvPr id="140" name="Freeform 6">
              <a:extLst>
                <a:ext uri="{FF2B5EF4-FFF2-40B4-BE49-F238E27FC236}">
                  <a16:creationId xmlns:a16="http://schemas.microsoft.com/office/drawing/2014/main" id="{066B5DD9-1C9B-4957-AF7C-8E11C7E88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2" name="Freeform 7">
              <a:extLst>
                <a:ext uri="{FF2B5EF4-FFF2-40B4-BE49-F238E27FC236}">
                  <a16:creationId xmlns:a16="http://schemas.microsoft.com/office/drawing/2014/main" id="{8DF9D480-2CEE-4037-8C1B-638068630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2" name="Freeform 8">
              <a:extLst>
                <a:ext uri="{FF2B5EF4-FFF2-40B4-BE49-F238E27FC236}">
                  <a16:creationId xmlns:a16="http://schemas.microsoft.com/office/drawing/2014/main" id="{EBF6F7B8-E51D-495D-B944-B8E2E84C5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3" name="Freeform 9">
              <a:extLst>
                <a:ext uri="{FF2B5EF4-FFF2-40B4-BE49-F238E27FC236}">
                  <a16:creationId xmlns:a16="http://schemas.microsoft.com/office/drawing/2014/main" id="{F43BB0F7-F9F4-4CFA-9277-2B671DC70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4" name="Freeform 10">
              <a:extLst>
                <a:ext uri="{FF2B5EF4-FFF2-40B4-BE49-F238E27FC236}">
                  <a16:creationId xmlns:a16="http://schemas.microsoft.com/office/drawing/2014/main" id="{D51F18A6-D926-4462-B110-63097184F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5" name="Freeform 11">
              <a:extLst>
                <a:ext uri="{FF2B5EF4-FFF2-40B4-BE49-F238E27FC236}">
                  <a16:creationId xmlns:a16="http://schemas.microsoft.com/office/drawing/2014/main" id="{ED77B4F5-55D8-444A-9EFF-CAAA8CD69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a:xfrm>
            <a:off x="1695157" y="1167676"/>
            <a:ext cx="3041557" cy="4522647"/>
          </a:xfrm>
          <a:effectLst/>
        </p:spPr>
        <p:txBody>
          <a:bodyPr vert="horz" lIns="91440" tIns="45720" rIns="91440" bIns="45720" rtlCol="0" anchor="ctr">
            <a:normAutofit/>
          </a:bodyPr>
          <a:lstStyle/>
          <a:p>
            <a:pPr lvl="0" algn="l">
              <a:spcAft>
                <a:spcPts val="800"/>
              </a:spcAft>
              <a:buClr>
                <a:srgbClr val="30ACEC">
                  <a:lumMod val="75000"/>
                </a:srgbClr>
              </a:buClr>
              <a:buSzPct val="145000"/>
            </a:pPr>
            <a:r>
              <a:rPr lang="en-US" sz="3200" b="1" dirty="0">
                <a:solidFill>
                  <a:schemeClr val="tx2"/>
                </a:solidFill>
              </a:rPr>
              <a:t>Electric Circuits</a:t>
            </a:r>
            <a:endParaRPr lang="en-US" sz="3200" dirty="0">
              <a:solidFill>
                <a:schemeClr val="tx2"/>
              </a:solidFill>
            </a:endParaRPr>
          </a:p>
        </p:txBody>
      </p:sp>
      <p:sp>
        <p:nvSpPr>
          <p:cNvPr id="153" name="Content Placeholder 2">
            <a:extLst>
              <a:ext uri="{FF2B5EF4-FFF2-40B4-BE49-F238E27FC236}">
                <a16:creationId xmlns:a16="http://schemas.microsoft.com/office/drawing/2014/main" id="{844B93C9-CFE8-4A3C-864D-E2C16106F015}"/>
              </a:ext>
            </a:extLst>
          </p:cNvPr>
          <p:cNvSpPr>
            <a:spLocks noGrp="1"/>
          </p:cNvSpPr>
          <p:nvPr>
            <p:ph idx="1"/>
          </p:nvPr>
        </p:nvSpPr>
        <p:spPr>
          <a:xfrm>
            <a:off x="5099780" y="774267"/>
            <a:ext cx="6383207" cy="2654733"/>
          </a:xfrm>
        </p:spPr>
        <p:txBody>
          <a:bodyPr vert="horz" lIns="91440" tIns="45720" rIns="91440" bIns="45720" rtlCol="0" anchor="ctr">
            <a:normAutofit/>
          </a:bodyPr>
          <a:lstStyle/>
          <a:p>
            <a:pPr marL="0" marR="0" indent="0">
              <a:buNone/>
            </a:pPr>
            <a:r>
              <a:rPr lang="en-US" dirty="0"/>
              <a:t>Once we put our circuits together, we need to understand how they work.  Ohm’s Law can help us .The law was founded by </a:t>
            </a:r>
            <a:r>
              <a:rPr lang="en-US" u="sng" dirty="0">
                <a:hlinkClick r:id="rId3" tooltip="Georg Ohm">
                  <a:extLst>
                    <a:ext uri="{A12FA001-AC4F-418D-AE19-62706E023703}">
                      <ahyp:hlinkClr xmlns:ahyp="http://schemas.microsoft.com/office/drawing/2018/hyperlinkcolor" val="tx"/>
                    </a:ext>
                  </a:extLst>
                </a:hlinkClick>
              </a:rPr>
              <a:t>Georg Ohm</a:t>
            </a:r>
            <a:r>
              <a:rPr lang="en-US" dirty="0"/>
              <a:t> and is based on how the three most important parts of an electric circuit are related.</a:t>
            </a:r>
          </a:p>
          <a:p>
            <a:pPr marL="0" marR="0" indent="0">
              <a:buNone/>
            </a:pPr>
            <a:endParaRPr lang="en-US" dirty="0"/>
          </a:p>
          <a:p>
            <a:pPr marL="0" marR="0" indent="0">
              <a:buNone/>
            </a:pPr>
            <a:r>
              <a:rPr lang="en-US" dirty="0"/>
              <a:t>Can you guess what they are?</a:t>
            </a:r>
          </a:p>
          <a:p>
            <a:pPr marL="0" marR="0" indent="0"/>
            <a:endParaRPr lang="en-US" dirty="0"/>
          </a:p>
          <a:p>
            <a:endParaRPr lang="en-US" dirty="0"/>
          </a:p>
        </p:txBody>
      </p:sp>
      <p:sp>
        <p:nvSpPr>
          <p:cNvPr id="3" name="Rectangle 2">
            <a:extLst>
              <a:ext uri="{FF2B5EF4-FFF2-40B4-BE49-F238E27FC236}">
                <a16:creationId xmlns:a16="http://schemas.microsoft.com/office/drawing/2014/main" id="{030171E1-3AE6-4987-BDFD-E554CB4BD14D}"/>
              </a:ext>
            </a:extLst>
          </p:cNvPr>
          <p:cNvSpPr/>
          <p:nvPr/>
        </p:nvSpPr>
        <p:spPr>
          <a:xfrm>
            <a:off x="5145856" y="3126260"/>
            <a:ext cx="6096000" cy="646331"/>
          </a:xfrm>
          <a:prstGeom prst="rect">
            <a:avLst/>
          </a:prstGeom>
        </p:spPr>
        <p:txBody>
          <a:bodyPr>
            <a:spAutoFit/>
          </a:bodyPr>
          <a:lstStyle/>
          <a:p>
            <a:r>
              <a:rPr lang="en-US" i="1" dirty="0"/>
              <a:t>Voltage</a:t>
            </a:r>
            <a:r>
              <a:rPr lang="en-US" dirty="0"/>
              <a:t> – Voltage is the potential energy, energy that pushes the electric current through the circuit; it is measured in Volts.</a:t>
            </a:r>
          </a:p>
        </p:txBody>
      </p:sp>
      <p:sp>
        <p:nvSpPr>
          <p:cNvPr id="4" name="Rectangle 3">
            <a:extLst>
              <a:ext uri="{FF2B5EF4-FFF2-40B4-BE49-F238E27FC236}">
                <a16:creationId xmlns:a16="http://schemas.microsoft.com/office/drawing/2014/main" id="{86978DED-7B43-4F4E-9C7B-52B3091048E8}"/>
              </a:ext>
            </a:extLst>
          </p:cNvPr>
          <p:cNvSpPr/>
          <p:nvPr/>
        </p:nvSpPr>
        <p:spPr>
          <a:xfrm>
            <a:off x="5145856" y="3851910"/>
            <a:ext cx="6096000" cy="646331"/>
          </a:xfrm>
          <a:prstGeom prst="rect">
            <a:avLst/>
          </a:prstGeom>
        </p:spPr>
        <p:txBody>
          <a:bodyPr>
            <a:spAutoFit/>
          </a:bodyPr>
          <a:lstStyle/>
          <a:p>
            <a:r>
              <a:rPr lang="en-US" i="1" dirty="0"/>
              <a:t>Resistance</a:t>
            </a:r>
            <a:r>
              <a:rPr lang="en-US" dirty="0"/>
              <a:t> – Resistance is how much an electric circuit opposes current flow; it is measured in Ohms.</a:t>
            </a:r>
          </a:p>
        </p:txBody>
      </p:sp>
      <p:sp>
        <p:nvSpPr>
          <p:cNvPr id="5" name="Rectangle 4">
            <a:extLst>
              <a:ext uri="{FF2B5EF4-FFF2-40B4-BE49-F238E27FC236}">
                <a16:creationId xmlns:a16="http://schemas.microsoft.com/office/drawing/2014/main" id="{8D0697E9-CE5C-43FA-8542-94EE25B54813}"/>
              </a:ext>
            </a:extLst>
          </p:cNvPr>
          <p:cNvSpPr/>
          <p:nvPr/>
        </p:nvSpPr>
        <p:spPr>
          <a:xfrm>
            <a:off x="5145856" y="4639441"/>
            <a:ext cx="6096000" cy="923330"/>
          </a:xfrm>
          <a:prstGeom prst="rect">
            <a:avLst/>
          </a:prstGeom>
        </p:spPr>
        <p:txBody>
          <a:bodyPr>
            <a:spAutoFit/>
          </a:bodyPr>
          <a:lstStyle/>
          <a:p>
            <a:r>
              <a:rPr lang="en-US" i="1" dirty="0"/>
              <a:t>Current</a:t>
            </a:r>
            <a:r>
              <a:rPr lang="en-US" dirty="0"/>
              <a:t> – Current is the amount of flowing electrons (or electric charge); it is measure in Amperes (Amp), or </a:t>
            </a:r>
            <a:r>
              <a:rPr lang="en-US" dirty="0" err="1"/>
              <a:t>milliAmperes</a:t>
            </a:r>
            <a:r>
              <a:rPr lang="en-US" dirty="0"/>
              <a:t> (1/1000</a:t>
            </a:r>
            <a:r>
              <a:rPr lang="en-US" baseline="30000" dirty="0"/>
              <a:t>th</a:t>
            </a:r>
            <a:r>
              <a:rPr lang="en-US" dirty="0"/>
              <a:t> of an Amp).</a:t>
            </a:r>
          </a:p>
        </p:txBody>
      </p:sp>
      <p:sp>
        <p:nvSpPr>
          <p:cNvPr id="23" name="Footer Placeholder 7">
            <a:extLst>
              <a:ext uri="{FF2B5EF4-FFF2-40B4-BE49-F238E27FC236}">
                <a16:creationId xmlns:a16="http://schemas.microsoft.com/office/drawing/2014/main" id="{6700FEAD-CA73-4C32-92E9-3AD0F9D6FF26}"/>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21790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anim calcmode="lin" valueType="num">
                                      <p:cBhvr>
                                        <p:cTn id="15"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2000"/>
                                        <p:tgtEl>
                                          <p:spTgt spid="5">
                                            <p:txEl>
                                              <p:pRg st="0" end="0"/>
                                            </p:txEl>
                                          </p:spTgt>
                                        </p:tgtEl>
                                      </p:cBhvr>
                                    </p:animEffect>
                                    <p:anim calcmode="lin" valueType="num">
                                      <p:cBhvr>
                                        <p:cTn id="22"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64" name="Group 45">
            <a:extLst>
              <a:ext uri="{FF2B5EF4-FFF2-40B4-BE49-F238E27FC236}">
                <a16:creationId xmlns:a16="http://schemas.microsoft.com/office/drawing/2014/main" id="{15FF890B-3CE7-403A-AECE-2DE04FC7AF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47" name="Freeform 6">
              <a:extLst>
                <a:ext uri="{FF2B5EF4-FFF2-40B4-BE49-F238E27FC236}">
                  <a16:creationId xmlns:a16="http://schemas.microsoft.com/office/drawing/2014/main" id="{99A4E160-6CFD-4514-9E20-CA6692CCD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8" name="Freeform 7">
              <a:extLst>
                <a:ext uri="{FF2B5EF4-FFF2-40B4-BE49-F238E27FC236}">
                  <a16:creationId xmlns:a16="http://schemas.microsoft.com/office/drawing/2014/main" id="{3DCD16F5-8D15-45FD-BA62-ADAC08183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9" name="Freeform 8">
              <a:extLst>
                <a:ext uri="{FF2B5EF4-FFF2-40B4-BE49-F238E27FC236}">
                  <a16:creationId xmlns:a16="http://schemas.microsoft.com/office/drawing/2014/main" id="{E7CFAF28-6FDA-4C2C-BE51-123D1115F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0" name="Freeform 9">
              <a:extLst>
                <a:ext uri="{FF2B5EF4-FFF2-40B4-BE49-F238E27FC236}">
                  <a16:creationId xmlns:a16="http://schemas.microsoft.com/office/drawing/2014/main" id="{1FD12703-0627-4991-B2A4-F96519F90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51" name="Freeform 10">
              <a:extLst>
                <a:ext uri="{FF2B5EF4-FFF2-40B4-BE49-F238E27FC236}">
                  <a16:creationId xmlns:a16="http://schemas.microsoft.com/office/drawing/2014/main" id="{A5758E0B-DF61-40A8-B765-BC6841906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52" name="Freeform 11">
              <a:extLst>
                <a:ext uri="{FF2B5EF4-FFF2-40B4-BE49-F238E27FC236}">
                  <a16:creationId xmlns:a16="http://schemas.microsoft.com/office/drawing/2014/main" id="{3E063A1F-9566-4436-B4E3-2890FBBC2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a:xfrm>
            <a:off x="1484311" y="1081548"/>
            <a:ext cx="3333495" cy="1504335"/>
          </a:xfrm>
        </p:spPr>
        <p:txBody>
          <a:bodyPr vert="horz" lIns="91440" tIns="45720" rIns="91440" bIns="45720" rtlCol="0" anchor="ctr">
            <a:normAutofit/>
          </a:bodyPr>
          <a:lstStyle/>
          <a:p>
            <a:pPr marL="0" marR="0">
              <a:spcAft>
                <a:spcPts val="800"/>
              </a:spcAft>
            </a:pPr>
            <a:r>
              <a:rPr lang="en-US" sz="3600" b="1" dirty="0"/>
              <a:t>Ohm’s Law</a:t>
            </a:r>
            <a:endParaRPr lang="en-US" sz="3600" dirty="0"/>
          </a:p>
        </p:txBody>
      </p:sp>
      <p:sp>
        <p:nvSpPr>
          <p:cNvPr id="3" name="Content Placeholder 2">
            <a:extLst>
              <a:ext uri="{FF2B5EF4-FFF2-40B4-BE49-F238E27FC236}">
                <a16:creationId xmlns:a16="http://schemas.microsoft.com/office/drawing/2014/main" id="{844B93C9-CFE8-4A3C-864D-E2C16106F015}"/>
              </a:ext>
            </a:extLst>
          </p:cNvPr>
          <p:cNvSpPr>
            <a:spLocks noGrp="1"/>
          </p:cNvSpPr>
          <p:nvPr>
            <p:ph idx="1"/>
          </p:nvPr>
        </p:nvSpPr>
        <p:spPr>
          <a:xfrm>
            <a:off x="1484311" y="2338310"/>
            <a:ext cx="3333496" cy="3124201"/>
          </a:xfrm>
        </p:spPr>
        <p:txBody>
          <a:bodyPr vert="horz" lIns="91440" tIns="45720" rIns="91440" bIns="45720" rtlCol="0" anchor="t">
            <a:normAutofit fontScale="92500" lnSpcReduction="20000"/>
          </a:bodyPr>
          <a:lstStyle/>
          <a:p>
            <a:pPr marL="0" marR="0" indent="0"/>
            <a:endParaRPr lang="en-US" sz="1600" dirty="0"/>
          </a:p>
          <a:p>
            <a:pPr marL="0" marR="0" indent="0">
              <a:buNone/>
            </a:pPr>
            <a:r>
              <a:rPr lang="en-US" dirty="0"/>
              <a:t>Look at the drawing and see if it makes sense to you that:</a:t>
            </a:r>
          </a:p>
          <a:p>
            <a:pPr marL="0" marR="0" indent="0">
              <a:buNone/>
            </a:pPr>
            <a:endParaRPr lang="en-US" sz="1600" dirty="0"/>
          </a:p>
          <a:p>
            <a:pPr marL="0" marR="0" lvl="0" indent="0">
              <a:buNone/>
              <a:tabLst>
                <a:tab pos="457200" algn="l"/>
              </a:tabLst>
            </a:pPr>
            <a:r>
              <a:rPr lang="en-US" sz="1600" dirty="0"/>
              <a:t>If you increase the voltage in a circuit while the resistance is the same, you get more current.</a:t>
            </a:r>
          </a:p>
          <a:p>
            <a:pPr marL="0" indent="0">
              <a:buNone/>
              <a:tabLst>
                <a:tab pos="457200" algn="l"/>
              </a:tabLst>
            </a:pPr>
            <a:endParaRPr lang="en-US" sz="1600" dirty="0"/>
          </a:p>
          <a:p>
            <a:pPr marL="0" marR="0" lvl="0" indent="0">
              <a:buNone/>
              <a:tabLst>
                <a:tab pos="457200" algn="l"/>
              </a:tabLst>
            </a:pPr>
            <a:r>
              <a:rPr lang="en-US" sz="1600" dirty="0"/>
              <a:t>If you increase the resistance in a circuit while the voltage stays the same, you get less current.</a:t>
            </a:r>
          </a:p>
          <a:p>
            <a:endParaRPr lang="en-US" sz="1600" dirty="0"/>
          </a:p>
        </p:txBody>
      </p:sp>
      <p:pic>
        <p:nvPicPr>
          <p:cNvPr id="5" name="Picture 4">
            <a:extLst>
              <a:ext uri="{FF2B5EF4-FFF2-40B4-BE49-F238E27FC236}">
                <a16:creationId xmlns:a16="http://schemas.microsoft.com/office/drawing/2014/main" id="{87FA02CB-50D7-4D14-A58D-07F0CCA5FFDA}"/>
              </a:ext>
            </a:extLst>
          </p:cNvPr>
          <p:cNvPicPr>
            <a:picLocks noChangeAspect="1"/>
          </p:cNvPicPr>
          <p:nvPr/>
        </p:nvPicPr>
        <p:blipFill>
          <a:blip r:embed="rId3"/>
          <a:stretch>
            <a:fillRect/>
          </a:stretch>
        </p:blipFill>
        <p:spPr>
          <a:xfrm>
            <a:off x="5329326" y="685799"/>
            <a:ext cx="6106403" cy="5053050"/>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12" name="Footer Placeholder 7">
            <a:extLst>
              <a:ext uri="{FF2B5EF4-FFF2-40B4-BE49-F238E27FC236}">
                <a16:creationId xmlns:a16="http://schemas.microsoft.com/office/drawing/2014/main" id="{7447B345-917A-4D23-975A-01D01C8BB75B}"/>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352663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3" end="3"/>
                                            </p:txEl>
                                          </p:spTgt>
                                        </p:tgtEl>
                                      </p:cBhvr>
                                    </p:animEffect>
                                    <p:animScale>
                                      <p:cBhvr>
                                        <p:cTn id="7" dur="250" autoRev="1" fill="hold"/>
                                        <p:tgtEl>
                                          <p:spTgt spid="3">
                                            <p:txEl>
                                              <p:pRg st="3" end="3"/>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xEl>
                                              <p:pRg st="5" end="5"/>
                                            </p:txEl>
                                          </p:spTgt>
                                        </p:tgtEl>
                                      </p:cBhvr>
                                    </p:animEffect>
                                    <p:animScale>
                                      <p:cBhvr>
                                        <p:cTn id="12" dur="250" autoRev="1" fill="hold"/>
                                        <p:tgtEl>
                                          <p:spTgt spid="3">
                                            <p:txEl>
                                              <p:pRg st="5" end="5"/>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64" name="Group 45">
            <a:extLst>
              <a:ext uri="{FF2B5EF4-FFF2-40B4-BE49-F238E27FC236}">
                <a16:creationId xmlns:a16="http://schemas.microsoft.com/office/drawing/2014/main" id="{15FF890B-3CE7-403A-AECE-2DE04FC7AF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47" name="Freeform 6">
              <a:extLst>
                <a:ext uri="{FF2B5EF4-FFF2-40B4-BE49-F238E27FC236}">
                  <a16:creationId xmlns:a16="http://schemas.microsoft.com/office/drawing/2014/main" id="{99A4E160-6CFD-4514-9E20-CA6692CCD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8" name="Freeform 7">
              <a:extLst>
                <a:ext uri="{FF2B5EF4-FFF2-40B4-BE49-F238E27FC236}">
                  <a16:creationId xmlns:a16="http://schemas.microsoft.com/office/drawing/2014/main" id="{3DCD16F5-8D15-45FD-BA62-ADAC08183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9" name="Freeform 8">
              <a:extLst>
                <a:ext uri="{FF2B5EF4-FFF2-40B4-BE49-F238E27FC236}">
                  <a16:creationId xmlns:a16="http://schemas.microsoft.com/office/drawing/2014/main" id="{E7CFAF28-6FDA-4C2C-BE51-123D1115F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0" name="Freeform 9">
              <a:extLst>
                <a:ext uri="{FF2B5EF4-FFF2-40B4-BE49-F238E27FC236}">
                  <a16:creationId xmlns:a16="http://schemas.microsoft.com/office/drawing/2014/main" id="{1FD12703-0627-4991-B2A4-F96519F90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51" name="Freeform 10">
              <a:extLst>
                <a:ext uri="{FF2B5EF4-FFF2-40B4-BE49-F238E27FC236}">
                  <a16:creationId xmlns:a16="http://schemas.microsoft.com/office/drawing/2014/main" id="{A5758E0B-DF61-40A8-B765-BC6841906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52" name="Freeform 11">
              <a:extLst>
                <a:ext uri="{FF2B5EF4-FFF2-40B4-BE49-F238E27FC236}">
                  <a16:creationId xmlns:a16="http://schemas.microsoft.com/office/drawing/2014/main" id="{3E063A1F-9566-4436-B4E3-2890FBBC2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a:xfrm>
            <a:off x="1484311" y="1081548"/>
            <a:ext cx="3333495" cy="1504335"/>
          </a:xfrm>
        </p:spPr>
        <p:txBody>
          <a:bodyPr vert="horz" lIns="91440" tIns="45720" rIns="91440" bIns="45720" rtlCol="0" anchor="ctr">
            <a:normAutofit/>
          </a:bodyPr>
          <a:lstStyle/>
          <a:p>
            <a:pPr marL="0" marR="0">
              <a:spcAft>
                <a:spcPts val="800"/>
              </a:spcAft>
            </a:pPr>
            <a:r>
              <a:rPr lang="en-US" sz="3600" b="1" dirty="0"/>
              <a:t>Ohm’s Law</a:t>
            </a:r>
            <a:endParaRPr lang="en-US" sz="3600" dirty="0"/>
          </a:p>
        </p:txBody>
      </p:sp>
      <p:sp>
        <p:nvSpPr>
          <p:cNvPr id="3" name="Content Placeholder 2">
            <a:extLst>
              <a:ext uri="{FF2B5EF4-FFF2-40B4-BE49-F238E27FC236}">
                <a16:creationId xmlns:a16="http://schemas.microsoft.com/office/drawing/2014/main" id="{844B93C9-CFE8-4A3C-864D-E2C16106F015}"/>
              </a:ext>
            </a:extLst>
          </p:cNvPr>
          <p:cNvSpPr>
            <a:spLocks noGrp="1"/>
          </p:cNvSpPr>
          <p:nvPr>
            <p:ph idx="1"/>
          </p:nvPr>
        </p:nvSpPr>
        <p:spPr>
          <a:xfrm>
            <a:off x="1667002" y="2354775"/>
            <a:ext cx="3063364" cy="2148449"/>
          </a:xfrm>
        </p:spPr>
        <p:txBody>
          <a:bodyPr vert="horz" lIns="91440" tIns="45720" rIns="91440" bIns="45720" rtlCol="0" anchor="t">
            <a:normAutofit fontScale="55000" lnSpcReduction="20000"/>
          </a:bodyPr>
          <a:lstStyle/>
          <a:p>
            <a:pPr marL="0" marR="0" indent="0" algn="ctr"/>
            <a:endParaRPr lang="en-US" sz="1600" dirty="0"/>
          </a:p>
          <a:p>
            <a:pPr marL="0" marR="0" indent="0" algn="ctr">
              <a:lnSpc>
                <a:spcPct val="107000"/>
              </a:lnSpc>
              <a:spcBef>
                <a:spcPts val="0"/>
              </a:spcBef>
              <a:spcAft>
                <a:spcPts val="2100"/>
              </a:spcAft>
              <a:buNone/>
            </a:pPr>
            <a:r>
              <a:rPr lang="en-US" sz="3800" dirty="0">
                <a:solidFill>
                  <a:srgbClr val="333333"/>
                </a:solidFill>
                <a:latin typeface="Calibri" panose="020F0502020204030204" pitchFamily="34" charset="0"/>
                <a:ea typeface="Times New Roman" panose="02020603050405020304" pitchFamily="18" charset="0"/>
                <a:cs typeface="Calibri" panose="020F0502020204030204" pitchFamily="34" charset="0"/>
              </a:rPr>
              <a:t>Ohm’s law is a way of describing the relationship between the voltage, resistance, and current using math.</a:t>
            </a:r>
            <a:endParaRPr lang="en-US" sz="3800" dirty="0">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n-US" sz="1600" dirty="0"/>
          </a:p>
        </p:txBody>
      </p:sp>
      <p:sp>
        <p:nvSpPr>
          <p:cNvPr id="4" name="Rectangle 3">
            <a:extLst>
              <a:ext uri="{FF2B5EF4-FFF2-40B4-BE49-F238E27FC236}">
                <a16:creationId xmlns:a16="http://schemas.microsoft.com/office/drawing/2014/main" id="{54D4957C-3D97-467A-BF78-2FBCA5245A4C}"/>
              </a:ext>
            </a:extLst>
          </p:cNvPr>
          <p:cNvSpPr/>
          <p:nvPr/>
        </p:nvSpPr>
        <p:spPr>
          <a:xfrm>
            <a:off x="5638800" y="3731717"/>
            <a:ext cx="6096000" cy="2242152"/>
          </a:xfrm>
          <a:prstGeom prst="rect">
            <a:avLst/>
          </a:prstGeom>
        </p:spPr>
        <p:txBody>
          <a:bodyPr>
            <a:spAutoFit/>
          </a:bodyPr>
          <a:lstStyle/>
          <a:p>
            <a:pPr lvl="0" algn="ctr">
              <a:lnSpc>
                <a:spcPct val="107000"/>
              </a:lnSpc>
              <a:spcAft>
                <a:spcPts val="800"/>
              </a:spcAft>
              <a:buSzPts val="1000"/>
              <a:tabLst>
                <a:tab pos="457200" algn="l"/>
              </a:tabLst>
            </a:pPr>
            <a:r>
              <a:rPr lang="en-US"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V is the symbol for voltage.</a:t>
            </a: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buSzPts val="1000"/>
              <a:tabLst>
                <a:tab pos="457200" algn="l"/>
              </a:tabLst>
            </a:pPr>
            <a:r>
              <a:rPr lang="en-US"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I is the symbol for current.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Aft>
                <a:spcPts val="800"/>
              </a:spcAft>
              <a:buSzPts val="1000"/>
              <a:tabLst>
                <a:tab pos="457200" algn="l"/>
              </a:tabLst>
            </a:pPr>
            <a:r>
              <a:rPr lang="en-US"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R is the symbol for resistance.</a:t>
            </a:r>
          </a:p>
          <a:p>
            <a:pPr lvl="0" algn="ctr">
              <a:lnSpc>
                <a:spcPct val="107000"/>
              </a:lnSpc>
              <a:spcAft>
                <a:spcPts val="800"/>
              </a:spcAft>
              <a:buSzPts val="1000"/>
              <a:tabLst>
                <a:tab pos="457200" algn="l"/>
              </a:tabLs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r>
              <a:rPr lang="en-US" dirty="0"/>
              <a:t>You can switch it around and get R = V/I or I = V/R. </a:t>
            </a:r>
          </a:p>
          <a:p>
            <a:pPr algn="ctr"/>
            <a:r>
              <a:rPr lang="en-US" dirty="0"/>
              <a:t>If you have two of the variables, you can calculate the last.</a:t>
            </a:r>
          </a:p>
        </p:txBody>
      </p:sp>
      <p:sp>
        <p:nvSpPr>
          <p:cNvPr id="6" name="Rectangle 5">
            <a:extLst>
              <a:ext uri="{FF2B5EF4-FFF2-40B4-BE49-F238E27FC236}">
                <a16:creationId xmlns:a16="http://schemas.microsoft.com/office/drawing/2014/main" id="{00273579-530C-42BD-92CC-B9CC82554EF7}"/>
              </a:ext>
            </a:extLst>
          </p:cNvPr>
          <p:cNvSpPr/>
          <p:nvPr/>
        </p:nvSpPr>
        <p:spPr>
          <a:xfrm>
            <a:off x="6096000" y="2202954"/>
            <a:ext cx="5256508" cy="92333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n-US" sz="5400" b="1" dirty="0">
                <a:ln w="22225">
                  <a:solidFill>
                    <a:schemeClr val="accent1">
                      <a:lumMod val="60000"/>
                      <a:lumOff val="40000"/>
                    </a:schemeClr>
                  </a:solidFill>
                  <a:prstDash val="solid"/>
                </a:ln>
                <a:solidFill>
                  <a:schemeClr val="accent2">
                    <a:lumMod val="40000"/>
                    <a:lumOff val="60000"/>
                  </a:schemeClr>
                </a:solidFill>
              </a:rPr>
              <a:t>V = RI</a:t>
            </a:r>
          </a:p>
        </p:txBody>
      </p:sp>
      <p:sp>
        <p:nvSpPr>
          <p:cNvPr id="13" name="Footer Placeholder 7">
            <a:extLst>
              <a:ext uri="{FF2B5EF4-FFF2-40B4-BE49-F238E27FC236}">
                <a16:creationId xmlns:a16="http://schemas.microsoft.com/office/drawing/2014/main" id="{17620D1E-400F-4BB0-A0DB-B9190C0C07D1}"/>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58227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64" name="Group 45">
            <a:extLst>
              <a:ext uri="{FF2B5EF4-FFF2-40B4-BE49-F238E27FC236}">
                <a16:creationId xmlns:a16="http://schemas.microsoft.com/office/drawing/2014/main" id="{15FF890B-3CE7-403A-AECE-2DE04FC7AF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47" name="Freeform 6">
              <a:extLst>
                <a:ext uri="{FF2B5EF4-FFF2-40B4-BE49-F238E27FC236}">
                  <a16:creationId xmlns:a16="http://schemas.microsoft.com/office/drawing/2014/main" id="{99A4E160-6CFD-4514-9E20-CA6692CCD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8" name="Freeform 7">
              <a:extLst>
                <a:ext uri="{FF2B5EF4-FFF2-40B4-BE49-F238E27FC236}">
                  <a16:creationId xmlns:a16="http://schemas.microsoft.com/office/drawing/2014/main" id="{3DCD16F5-8D15-45FD-BA62-ADAC08183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9" name="Freeform 8">
              <a:extLst>
                <a:ext uri="{FF2B5EF4-FFF2-40B4-BE49-F238E27FC236}">
                  <a16:creationId xmlns:a16="http://schemas.microsoft.com/office/drawing/2014/main" id="{E7CFAF28-6FDA-4C2C-BE51-123D1115F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0" name="Freeform 9">
              <a:extLst>
                <a:ext uri="{FF2B5EF4-FFF2-40B4-BE49-F238E27FC236}">
                  <a16:creationId xmlns:a16="http://schemas.microsoft.com/office/drawing/2014/main" id="{1FD12703-0627-4991-B2A4-F96519F90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51" name="Freeform 10">
              <a:extLst>
                <a:ext uri="{FF2B5EF4-FFF2-40B4-BE49-F238E27FC236}">
                  <a16:creationId xmlns:a16="http://schemas.microsoft.com/office/drawing/2014/main" id="{A5758E0B-DF61-40A8-B765-BC6841906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52" name="Freeform 11">
              <a:extLst>
                <a:ext uri="{FF2B5EF4-FFF2-40B4-BE49-F238E27FC236}">
                  <a16:creationId xmlns:a16="http://schemas.microsoft.com/office/drawing/2014/main" id="{3E063A1F-9566-4436-B4E3-2890FBBC2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a:xfrm>
            <a:off x="4722811" y="538623"/>
            <a:ext cx="3333495" cy="1504335"/>
          </a:xfrm>
        </p:spPr>
        <p:txBody>
          <a:bodyPr vert="horz" lIns="91440" tIns="45720" rIns="91440" bIns="45720" rtlCol="0" anchor="ctr">
            <a:normAutofit/>
          </a:bodyPr>
          <a:lstStyle/>
          <a:p>
            <a:pPr marL="0" marR="0">
              <a:lnSpc>
                <a:spcPct val="107000"/>
              </a:lnSpc>
              <a:spcBef>
                <a:spcPts val="0"/>
              </a:spcBef>
              <a:spcAft>
                <a:spcPts val="750"/>
              </a:spcAft>
            </a:pPr>
            <a:r>
              <a:rPr lang="en-US" sz="3600" b="1" dirty="0">
                <a:solidFill>
                  <a:srgbClr val="333333"/>
                </a:solidFill>
                <a:latin typeface="Calibri" panose="020F0502020204030204" pitchFamily="34" charset="0"/>
                <a:ea typeface="Times New Roman" panose="02020603050405020304" pitchFamily="18" charset="0"/>
                <a:cs typeface="Calibri" panose="020F0502020204030204" pitchFamily="34" charset="0"/>
              </a:rPr>
              <a:t>Ohm’s Law Triangle</a:t>
            </a:r>
            <a:endParaRPr lang="en-US" sz="3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44B93C9-CFE8-4A3C-864D-E2C16106F015}"/>
              </a:ext>
            </a:extLst>
          </p:cNvPr>
          <p:cNvSpPr>
            <a:spLocks noGrp="1"/>
          </p:cNvSpPr>
          <p:nvPr>
            <p:ph idx="1"/>
          </p:nvPr>
        </p:nvSpPr>
        <p:spPr>
          <a:xfrm>
            <a:off x="3048000" y="1611233"/>
            <a:ext cx="6818486" cy="1329121"/>
          </a:xfrm>
        </p:spPr>
        <p:txBody>
          <a:bodyPr vert="horz" lIns="91440" tIns="45720" rIns="91440" bIns="45720" rtlCol="0" anchor="t">
            <a:normAutofit/>
          </a:bodyPr>
          <a:lstStyle/>
          <a:p>
            <a:pPr marL="0" marR="0" indent="0"/>
            <a:endParaRPr lang="en-US" sz="1600" dirty="0"/>
          </a:p>
          <a:p>
            <a:pPr marL="0" marR="0" indent="0" algn="ctr">
              <a:lnSpc>
                <a:spcPct val="107000"/>
              </a:lnSpc>
              <a:spcBef>
                <a:spcPts val="0"/>
              </a:spcBef>
              <a:spcAft>
                <a:spcPts val="2100"/>
              </a:spcAft>
              <a:buNone/>
            </a:pPr>
            <a:r>
              <a:rPr lang="en-US" sz="1900" dirty="0">
                <a:solidFill>
                  <a:srgbClr val="333333"/>
                </a:solidFill>
                <a:latin typeface="Calibri" panose="020F0502020204030204" pitchFamily="34" charset="0"/>
                <a:ea typeface="Times New Roman" panose="02020603050405020304" pitchFamily="18" charset="0"/>
                <a:cs typeface="Calibri" panose="020F0502020204030204" pitchFamily="34" charset="0"/>
              </a:rPr>
              <a:t>You can use this triangle to remember Ohm’s law:</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2100"/>
              </a:spcAft>
              <a:buNone/>
            </a:pPr>
            <a:endParaRPr lang="en-US" sz="3500" dirty="0">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pic>
        <p:nvPicPr>
          <p:cNvPr id="5" name="Picture 4">
            <a:extLst>
              <a:ext uri="{FF2B5EF4-FFF2-40B4-BE49-F238E27FC236}">
                <a16:creationId xmlns:a16="http://schemas.microsoft.com/office/drawing/2014/main" id="{51C4B995-2DE9-4B26-9A20-05BDF86FA646}"/>
              </a:ext>
            </a:extLst>
          </p:cNvPr>
          <p:cNvPicPr>
            <a:picLocks noChangeAspect="1"/>
          </p:cNvPicPr>
          <p:nvPr/>
        </p:nvPicPr>
        <p:blipFill>
          <a:blip r:embed="rId3"/>
          <a:stretch>
            <a:fillRect/>
          </a:stretch>
        </p:blipFill>
        <p:spPr>
          <a:xfrm>
            <a:off x="5027607" y="2552700"/>
            <a:ext cx="2859272" cy="2475191"/>
          </a:xfrm>
          <a:prstGeom prst="rect">
            <a:avLst/>
          </a:prstGeom>
        </p:spPr>
      </p:pic>
      <p:sp>
        <p:nvSpPr>
          <p:cNvPr id="6" name="Rectangle 5">
            <a:extLst>
              <a:ext uri="{FF2B5EF4-FFF2-40B4-BE49-F238E27FC236}">
                <a16:creationId xmlns:a16="http://schemas.microsoft.com/office/drawing/2014/main" id="{3F7763D6-BC08-4192-AAA0-F91AF7901C47}"/>
              </a:ext>
            </a:extLst>
          </p:cNvPr>
          <p:cNvSpPr/>
          <p:nvPr/>
        </p:nvSpPr>
        <p:spPr>
          <a:xfrm>
            <a:off x="3246480" y="5329238"/>
            <a:ext cx="6096000" cy="1314847"/>
          </a:xfrm>
          <a:prstGeom prst="rect">
            <a:avLst/>
          </a:prstGeom>
        </p:spPr>
        <p:txBody>
          <a:bodyPr>
            <a:spAutoFit/>
          </a:bodyPr>
          <a:lstStyle/>
          <a:p>
            <a:pPr>
              <a:lnSpc>
                <a:spcPct val="107000"/>
              </a:lnSpc>
              <a:spcAft>
                <a:spcPts val="2100"/>
              </a:spcAft>
            </a:pPr>
            <a:r>
              <a:rPr lang="en-US" sz="1500" b="1"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How to use it:</a:t>
            </a:r>
            <a:br>
              <a:rPr lang="en-US" sz="15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br>
            <a:r>
              <a:rPr lang="en-US" sz="15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Use your hand to cover the letter you want to find. If the remaining letters are over each other, it means divide the top one with the bottom one. If they are next to each other, it means multiply one with the other.</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Footer Placeholder 7">
            <a:extLst>
              <a:ext uri="{FF2B5EF4-FFF2-40B4-BE49-F238E27FC236}">
                <a16:creationId xmlns:a16="http://schemas.microsoft.com/office/drawing/2014/main" id="{3402B377-D90E-4451-9C12-DDB07D02FC00}"/>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1710518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15FF890B-3CE7-403A-AECE-2DE04FC7AF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70" name="Freeform 6">
              <a:extLst>
                <a:ext uri="{FF2B5EF4-FFF2-40B4-BE49-F238E27FC236}">
                  <a16:creationId xmlns:a16="http://schemas.microsoft.com/office/drawing/2014/main" id="{99A4E160-6CFD-4514-9E20-CA6692CCD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71" name="Freeform 7">
              <a:extLst>
                <a:ext uri="{FF2B5EF4-FFF2-40B4-BE49-F238E27FC236}">
                  <a16:creationId xmlns:a16="http://schemas.microsoft.com/office/drawing/2014/main" id="{3DCD16F5-8D15-45FD-BA62-ADAC08183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72" name="Freeform 8">
              <a:extLst>
                <a:ext uri="{FF2B5EF4-FFF2-40B4-BE49-F238E27FC236}">
                  <a16:creationId xmlns:a16="http://schemas.microsoft.com/office/drawing/2014/main" id="{E7CFAF28-6FDA-4C2C-BE51-123D1115F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73" name="Freeform 9">
              <a:extLst>
                <a:ext uri="{FF2B5EF4-FFF2-40B4-BE49-F238E27FC236}">
                  <a16:creationId xmlns:a16="http://schemas.microsoft.com/office/drawing/2014/main" id="{1FD12703-0627-4991-B2A4-F96519F90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74" name="Freeform 10">
              <a:extLst>
                <a:ext uri="{FF2B5EF4-FFF2-40B4-BE49-F238E27FC236}">
                  <a16:creationId xmlns:a16="http://schemas.microsoft.com/office/drawing/2014/main" id="{A5758E0B-DF61-40A8-B765-BC6841906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75" name="Freeform 11">
              <a:extLst>
                <a:ext uri="{FF2B5EF4-FFF2-40B4-BE49-F238E27FC236}">
                  <a16:creationId xmlns:a16="http://schemas.microsoft.com/office/drawing/2014/main" id="{3E063A1F-9566-4436-B4E3-2890FBBC2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a:xfrm>
            <a:off x="1484311" y="1081548"/>
            <a:ext cx="3333495" cy="1504335"/>
          </a:xfrm>
        </p:spPr>
        <p:txBody>
          <a:bodyPr vert="horz" lIns="91440" tIns="45720" rIns="91440" bIns="45720" rtlCol="0" anchor="ctr">
            <a:normAutofit/>
          </a:bodyPr>
          <a:lstStyle/>
          <a:p>
            <a:pPr marL="0" marR="0">
              <a:spcAft>
                <a:spcPts val="800"/>
              </a:spcAft>
            </a:pPr>
            <a:r>
              <a:rPr lang="en-US" b="1" dirty="0"/>
              <a:t>Practice: Find the Formula for Voltage</a:t>
            </a:r>
            <a:br>
              <a:rPr lang="en-US" b="1" dirty="0"/>
            </a:br>
            <a:endParaRPr lang="en-US" dirty="0"/>
          </a:p>
        </p:txBody>
      </p:sp>
      <p:sp>
        <p:nvSpPr>
          <p:cNvPr id="3" name="Content Placeholder 2">
            <a:extLst>
              <a:ext uri="{FF2B5EF4-FFF2-40B4-BE49-F238E27FC236}">
                <a16:creationId xmlns:a16="http://schemas.microsoft.com/office/drawing/2014/main" id="{844B93C9-CFE8-4A3C-864D-E2C16106F015}"/>
              </a:ext>
            </a:extLst>
          </p:cNvPr>
          <p:cNvSpPr>
            <a:spLocks noGrp="1"/>
          </p:cNvSpPr>
          <p:nvPr>
            <p:ph idx="1"/>
          </p:nvPr>
        </p:nvSpPr>
        <p:spPr>
          <a:xfrm>
            <a:off x="1484311" y="2666999"/>
            <a:ext cx="3333496" cy="3124201"/>
          </a:xfrm>
        </p:spPr>
        <p:txBody>
          <a:bodyPr vert="horz" lIns="91440" tIns="45720" rIns="91440" bIns="45720" rtlCol="0" anchor="t">
            <a:normAutofit/>
          </a:bodyPr>
          <a:lstStyle/>
          <a:p>
            <a:pPr marL="0" marR="0" indent="0"/>
            <a:endParaRPr lang="en-US" sz="1600" dirty="0"/>
          </a:p>
          <a:p>
            <a:pPr marL="457200" indent="-457200">
              <a:buFont typeface="+mj-lt"/>
              <a:buAutoNum type="arabicPeriod"/>
            </a:pPr>
            <a:r>
              <a:rPr lang="en-US" sz="1600" dirty="0"/>
              <a:t>Place your hand over the V in the triangle.</a:t>
            </a:r>
          </a:p>
          <a:p>
            <a:pPr marL="457200" indent="-457200">
              <a:buFont typeface="+mj-lt"/>
              <a:buAutoNum type="arabicPeriod"/>
            </a:pPr>
            <a:r>
              <a:rPr lang="en-US" sz="1600" dirty="0"/>
              <a:t> Look at the R and the I.</a:t>
            </a:r>
          </a:p>
          <a:p>
            <a:pPr marL="457200" indent="-457200">
              <a:buFont typeface="+mj-lt"/>
              <a:buAutoNum type="arabicPeriod"/>
            </a:pPr>
            <a:r>
              <a:rPr lang="en-US" sz="1600" dirty="0"/>
              <a:t> I and R are next to each other, so multiply. </a:t>
            </a:r>
          </a:p>
          <a:p>
            <a:pPr marL="457200" indent="-457200">
              <a:buFont typeface="+mj-lt"/>
              <a:buAutoNum type="arabicPeriod"/>
            </a:pPr>
            <a:r>
              <a:rPr lang="en-US" sz="1600" dirty="0"/>
              <a:t>V = I * R</a:t>
            </a:r>
          </a:p>
          <a:p>
            <a:endParaRPr lang="en-US" sz="1600" dirty="0"/>
          </a:p>
        </p:txBody>
      </p:sp>
      <p:pic>
        <p:nvPicPr>
          <p:cNvPr id="5" name="Picture 4">
            <a:extLst>
              <a:ext uri="{FF2B5EF4-FFF2-40B4-BE49-F238E27FC236}">
                <a16:creationId xmlns:a16="http://schemas.microsoft.com/office/drawing/2014/main" id="{AC209E5A-D24C-4F75-BCC6-80CEAB14E5A5}"/>
              </a:ext>
            </a:extLst>
          </p:cNvPr>
          <p:cNvPicPr>
            <a:picLocks noChangeAspect="1"/>
          </p:cNvPicPr>
          <p:nvPr/>
        </p:nvPicPr>
        <p:blipFill>
          <a:blip r:embed="rId3"/>
          <a:stretch>
            <a:fillRect/>
          </a:stretch>
        </p:blipFill>
        <p:spPr>
          <a:xfrm>
            <a:off x="5461691" y="685799"/>
            <a:ext cx="5841674" cy="5053050"/>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12" name="Footer Placeholder 7">
            <a:extLst>
              <a:ext uri="{FF2B5EF4-FFF2-40B4-BE49-F238E27FC236}">
                <a16:creationId xmlns:a16="http://schemas.microsoft.com/office/drawing/2014/main" id="{2A277D73-23D4-4711-90E6-4B3981CF323F}"/>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107968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87" name="Group 68">
            <a:extLst>
              <a:ext uri="{FF2B5EF4-FFF2-40B4-BE49-F238E27FC236}">
                <a16:creationId xmlns:a16="http://schemas.microsoft.com/office/drawing/2014/main" id="{15FF890B-3CE7-403A-AECE-2DE04FC7AF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70" name="Freeform 6">
              <a:extLst>
                <a:ext uri="{FF2B5EF4-FFF2-40B4-BE49-F238E27FC236}">
                  <a16:creationId xmlns:a16="http://schemas.microsoft.com/office/drawing/2014/main" id="{99A4E160-6CFD-4514-9E20-CA6692CCD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71" name="Freeform 7">
              <a:extLst>
                <a:ext uri="{FF2B5EF4-FFF2-40B4-BE49-F238E27FC236}">
                  <a16:creationId xmlns:a16="http://schemas.microsoft.com/office/drawing/2014/main" id="{3DCD16F5-8D15-45FD-BA62-ADAC08183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72" name="Freeform 8">
              <a:extLst>
                <a:ext uri="{FF2B5EF4-FFF2-40B4-BE49-F238E27FC236}">
                  <a16:creationId xmlns:a16="http://schemas.microsoft.com/office/drawing/2014/main" id="{E7CFAF28-6FDA-4C2C-BE51-123D1115F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73" name="Freeform 9">
              <a:extLst>
                <a:ext uri="{FF2B5EF4-FFF2-40B4-BE49-F238E27FC236}">
                  <a16:creationId xmlns:a16="http://schemas.microsoft.com/office/drawing/2014/main" id="{1FD12703-0627-4991-B2A4-F96519F90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74" name="Freeform 10">
              <a:extLst>
                <a:ext uri="{FF2B5EF4-FFF2-40B4-BE49-F238E27FC236}">
                  <a16:creationId xmlns:a16="http://schemas.microsoft.com/office/drawing/2014/main" id="{A5758E0B-DF61-40A8-B765-BC6841906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75" name="Freeform 11">
              <a:extLst>
                <a:ext uri="{FF2B5EF4-FFF2-40B4-BE49-F238E27FC236}">
                  <a16:creationId xmlns:a16="http://schemas.microsoft.com/office/drawing/2014/main" id="{3E063A1F-9566-4436-B4E3-2890FBBC2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a:xfrm>
            <a:off x="1484311" y="1081548"/>
            <a:ext cx="3333495" cy="1504335"/>
          </a:xfrm>
        </p:spPr>
        <p:txBody>
          <a:bodyPr vert="horz" lIns="91440" tIns="45720" rIns="91440" bIns="45720" rtlCol="0" anchor="ctr">
            <a:normAutofit/>
          </a:bodyPr>
          <a:lstStyle/>
          <a:p>
            <a:pPr marL="0" marR="0">
              <a:spcAft>
                <a:spcPts val="800"/>
              </a:spcAft>
            </a:pPr>
            <a:r>
              <a:rPr lang="en-US" b="1"/>
              <a:t>Practice:  Find the Formula for Resistance</a:t>
            </a:r>
            <a:br>
              <a:rPr lang="en-US" b="1"/>
            </a:br>
            <a:endParaRPr lang="en-US"/>
          </a:p>
        </p:txBody>
      </p:sp>
      <p:sp>
        <p:nvSpPr>
          <p:cNvPr id="3" name="Content Placeholder 2">
            <a:extLst>
              <a:ext uri="{FF2B5EF4-FFF2-40B4-BE49-F238E27FC236}">
                <a16:creationId xmlns:a16="http://schemas.microsoft.com/office/drawing/2014/main" id="{844B93C9-CFE8-4A3C-864D-E2C16106F015}"/>
              </a:ext>
            </a:extLst>
          </p:cNvPr>
          <p:cNvSpPr>
            <a:spLocks noGrp="1"/>
          </p:cNvSpPr>
          <p:nvPr>
            <p:ph idx="1"/>
          </p:nvPr>
        </p:nvSpPr>
        <p:spPr>
          <a:xfrm>
            <a:off x="1484311" y="2666999"/>
            <a:ext cx="3333496" cy="3124201"/>
          </a:xfrm>
        </p:spPr>
        <p:txBody>
          <a:bodyPr vert="horz" lIns="91440" tIns="45720" rIns="91440" bIns="45720" rtlCol="0" anchor="t">
            <a:normAutofit/>
          </a:bodyPr>
          <a:lstStyle/>
          <a:p>
            <a:pPr marL="342900" marR="0" indent="-342900">
              <a:buFont typeface="+mj-lt"/>
              <a:buAutoNum type="arabicPeriod"/>
            </a:pPr>
            <a:endParaRPr lang="en-US" sz="1600" dirty="0"/>
          </a:p>
          <a:p>
            <a:pPr marL="457200" indent="-457200">
              <a:buFont typeface="+mj-lt"/>
              <a:buAutoNum type="arabicPeriod"/>
            </a:pPr>
            <a:r>
              <a:rPr lang="en-US" sz="1600" dirty="0"/>
              <a:t>Place your hand over the R in the triangle.</a:t>
            </a:r>
          </a:p>
          <a:p>
            <a:pPr marL="457200" indent="-457200">
              <a:buFont typeface="+mj-lt"/>
              <a:buAutoNum type="arabicPeriod"/>
            </a:pPr>
            <a:r>
              <a:rPr lang="en-US" sz="1600" dirty="0"/>
              <a:t> See that the V is over the I.</a:t>
            </a:r>
          </a:p>
          <a:p>
            <a:pPr marL="457200" indent="-457200">
              <a:buFont typeface="+mj-lt"/>
              <a:buAutoNum type="arabicPeriod"/>
            </a:pPr>
            <a:r>
              <a:rPr lang="en-US" sz="1600" dirty="0"/>
              <a:t> That means you must divide V by I.</a:t>
            </a:r>
          </a:p>
          <a:p>
            <a:pPr marL="457200" indent="-457200">
              <a:buFont typeface="+mj-lt"/>
              <a:buAutoNum type="arabicPeriod"/>
            </a:pPr>
            <a:r>
              <a:rPr lang="en-US" sz="1600" dirty="0"/>
              <a:t>R = V / I</a:t>
            </a:r>
          </a:p>
        </p:txBody>
      </p:sp>
      <p:pic>
        <p:nvPicPr>
          <p:cNvPr id="4" name="Picture 3">
            <a:extLst>
              <a:ext uri="{FF2B5EF4-FFF2-40B4-BE49-F238E27FC236}">
                <a16:creationId xmlns:a16="http://schemas.microsoft.com/office/drawing/2014/main" id="{40E2D974-3921-4515-9250-9D0F46B78F62}"/>
              </a:ext>
            </a:extLst>
          </p:cNvPr>
          <p:cNvPicPr>
            <a:picLocks noChangeAspect="1"/>
          </p:cNvPicPr>
          <p:nvPr/>
        </p:nvPicPr>
        <p:blipFill>
          <a:blip r:embed="rId3"/>
          <a:stretch>
            <a:fillRect/>
          </a:stretch>
        </p:blipFill>
        <p:spPr>
          <a:xfrm>
            <a:off x="5461691" y="685799"/>
            <a:ext cx="5841674" cy="5053050"/>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12" name="Footer Placeholder 7">
            <a:extLst>
              <a:ext uri="{FF2B5EF4-FFF2-40B4-BE49-F238E27FC236}">
                <a16:creationId xmlns:a16="http://schemas.microsoft.com/office/drawing/2014/main" id="{E15EBA5A-1317-4B19-8210-490D77272AC2}"/>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82628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87" name="Group 68">
            <a:extLst>
              <a:ext uri="{FF2B5EF4-FFF2-40B4-BE49-F238E27FC236}">
                <a16:creationId xmlns:a16="http://schemas.microsoft.com/office/drawing/2014/main" id="{15FF890B-3CE7-403A-AECE-2DE04FC7AF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70" name="Freeform 6">
              <a:extLst>
                <a:ext uri="{FF2B5EF4-FFF2-40B4-BE49-F238E27FC236}">
                  <a16:creationId xmlns:a16="http://schemas.microsoft.com/office/drawing/2014/main" id="{99A4E160-6CFD-4514-9E20-CA6692CCD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71" name="Freeform 7">
              <a:extLst>
                <a:ext uri="{FF2B5EF4-FFF2-40B4-BE49-F238E27FC236}">
                  <a16:creationId xmlns:a16="http://schemas.microsoft.com/office/drawing/2014/main" id="{3DCD16F5-8D15-45FD-BA62-ADAC08183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72" name="Freeform 8">
              <a:extLst>
                <a:ext uri="{FF2B5EF4-FFF2-40B4-BE49-F238E27FC236}">
                  <a16:creationId xmlns:a16="http://schemas.microsoft.com/office/drawing/2014/main" id="{E7CFAF28-6FDA-4C2C-BE51-123D1115F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73" name="Freeform 9">
              <a:extLst>
                <a:ext uri="{FF2B5EF4-FFF2-40B4-BE49-F238E27FC236}">
                  <a16:creationId xmlns:a16="http://schemas.microsoft.com/office/drawing/2014/main" id="{1FD12703-0627-4991-B2A4-F96519F90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74" name="Freeform 10">
              <a:extLst>
                <a:ext uri="{FF2B5EF4-FFF2-40B4-BE49-F238E27FC236}">
                  <a16:creationId xmlns:a16="http://schemas.microsoft.com/office/drawing/2014/main" id="{A5758E0B-DF61-40A8-B765-BC6841906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75" name="Freeform 11">
              <a:extLst>
                <a:ext uri="{FF2B5EF4-FFF2-40B4-BE49-F238E27FC236}">
                  <a16:creationId xmlns:a16="http://schemas.microsoft.com/office/drawing/2014/main" id="{3E063A1F-9566-4436-B4E3-2890FBBC2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a:xfrm>
            <a:off x="1484311" y="1081548"/>
            <a:ext cx="3333495" cy="1504335"/>
          </a:xfrm>
        </p:spPr>
        <p:txBody>
          <a:bodyPr vert="horz" lIns="91440" tIns="45720" rIns="91440" bIns="45720" rtlCol="0" anchor="ctr">
            <a:normAutofit/>
          </a:bodyPr>
          <a:lstStyle/>
          <a:p>
            <a:pPr marL="0" marR="0">
              <a:spcAft>
                <a:spcPts val="800"/>
              </a:spcAft>
            </a:pPr>
            <a:r>
              <a:rPr lang="en-US" b="1" dirty="0"/>
              <a:t>Practice:  Find the Formula for Current </a:t>
            </a:r>
            <a:br>
              <a:rPr lang="en-US" b="1" dirty="0"/>
            </a:br>
            <a:endParaRPr lang="en-US" dirty="0"/>
          </a:p>
        </p:txBody>
      </p:sp>
      <p:sp>
        <p:nvSpPr>
          <p:cNvPr id="3" name="Content Placeholder 2">
            <a:extLst>
              <a:ext uri="{FF2B5EF4-FFF2-40B4-BE49-F238E27FC236}">
                <a16:creationId xmlns:a16="http://schemas.microsoft.com/office/drawing/2014/main" id="{844B93C9-CFE8-4A3C-864D-E2C16106F015}"/>
              </a:ext>
            </a:extLst>
          </p:cNvPr>
          <p:cNvSpPr>
            <a:spLocks noGrp="1"/>
          </p:cNvSpPr>
          <p:nvPr>
            <p:ph idx="1"/>
          </p:nvPr>
        </p:nvSpPr>
        <p:spPr>
          <a:xfrm>
            <a:off x="1484311" y="2666999"/>
            <a:ext cx="3333496" cy="3124201"/>
          </a:xfrm>
        </p:spPr>
        <p:txBody>
          <a:bodyPr vert="horz" lIns="91440" tIns="45720" rIns="91440" bIns="45720" rtlCol="0" anchor="t">
            <a:normAutofit/>
          </a:bodyPr>
          <a:lstStyle/>
          <a:p>
            <a:pPr marL="342900" marR="0" indent="-342900">
              <a:buFont typeface="+mj-lt"/>
              <a:buAutoNum type="arabicPeriod"/>
            </a:pPr>
            <a:endParaRPr lang="en-US" sz="1600" dirty="0"/>
          </a:p>
          <a:p>
            <a:pPr marL="457200" indent="-457200">
              <a:buFont typeface="+mj-lt"/>
              <a:buAutoNum type="arabicPeriod"/>
            </a:pPr>
            <a:r>
              <a:rPr lang="en-US" sz="1600" dirty="0"/>
              <a:t>Place your hand over the I in the triangle.</a:t>
            </a:r>
          </a:p>
          <a:p>
            <a:pPr marL="457200" indent="-457200">
              <a:buFont typeface="+mj-lt"/>
              <a:buAutoNum type="arabicPeriod"/>
            </a:pPr>
            <a:r>
              <a:rPr lang="en-US" sz="1600" dirty="0"/>
              <a:t> See that the V is over the R.</a:t>
            </a:r>
          </a:p>
          <a:p>
            <a:pPr marL="457200" indent="-457200">
              <a:buFont typeface="+mj-lt"/>
              <a:buAutoNum type="arabicPeriod"/>
            </a:pPr>
            <a:r>
              <a:rPr lang="en-US" sz="1600" dirty="0"/>
              <a:t> That means you must divide V by R.</a:t>
            </a:r>
          </a:p>
          <a:p>
            <a:pPr marL="457200" indent="-457200">
              <a:buFont typeface="+mj-lt"/>
              <a:buAutoNum type="arabicPeriod"/>
            </a:pPr>
            <a:r>
              <a:rPr lang="en-US" sz="1600" dirty="0"/>
              <a:t>I = V / R</a:t>
            </a:r>
          </a:p>
        </p:txBody>
      </p:sp>
      <p:pic>
        <p:nvPicPr>
          <p:cNvPr id="4" name="Picture 3">
            <a:extLst>
              <a:ext uri="{FF2B5EF4-FFF2-40B4-BE49-F238E27FC236}">
                <a16:creationId xmlns:a16="http://schemas.microsoft.com/office/drawing/2014/main" id="{40E2D974-3921-4515-9250-9D0F46B78F62}"/>
              </a:ext>
            </a:extLst>
          </p:cNvPr>
          <p:cNvPicPr>
            <a:picLocks noChangeAspect="1"/>
          </p:cNvPicPr>
          <p:nvPr/>
        </p:nvPicPr>
        <p:blipFill>
          <a:blip r:embed="rId3"/>
          <a:stretch>
            <a:fillRect/>
          </a:stretch>
        </p:blipFill>
        <p:spPr>
          <a:xfrm>
            <a:off x="5463956" y="685799"/>
            <a:ext cx="5837143" cy="5053050"/>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12" name="Footer Placeholder 7">
            <a:extLst>
              <a:ext uri="{FF2B5EF4-FFF2-40B4-BE49-F238E27FC236}">
                <a16:creationId xmlns:a16="http://schemas.microsoft.com/office/drawing/2014/main" id="{214C9E67-401C-4739-AD1B-85FE6AC80DEB}"/>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147231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p:txBody>
          <a:bodyPr>
            <a:normAutofit/>
          </a:bodyPr>
          <a:lstStyle/>
          <a:p>
            <a:pPr marL="0" marR="0">
              <a:lnSpc>
                <a:spcPct val="107000"/>
              </a:lnSpc>
              <a:spcBef>
                <a:spcPts val="0"/>
              </a:spcBef>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Application of Ohm’s Law</a:t>
            </a: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dirty="0">
                <a:latin typeface="Calibri" panose="020F0502020204030204" pitchFamily="34" charset="0"/>
                <a:ea typeface="Calibri" panose="020F0502020204030204" pitchFamily="34" charset="0"/>
                <a:cs typeface="Times New Roman" panose="02020603050405020304" pitchFamily="18" charset="0"/>
              </a:rPr>
              <a:t> </a:t>
            </a:r>
            <a:br>
              <a:rPr lang="en-US" sz="18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5" name="Content Placeholder 4">
            <a:extLst>
              <a:ext uri="{FF2B5EF4-FFF2-40B4-BE49-F238E27FC236}">
                <a16:creationId xmlns:a16="http://schemas.microsoft.com/office/drawing/2014/main" id="{4401A11D-4D90-4502-A292-49B84A26E5F9}"/>
              </a:ext>
            </a:extLst>
          </p:cNvPr>
          <p:cNvPicPr>
            <a:picLocks noGrp="1" noChangeAspect="1"/>
          </p:cNvPicPr>
          <p:nvPr>
            <p:ph idx="1"/>
          </p:nvPr>
        </p:nvPicPr>
        <p:blipFill>
          <a:blip r:embed="rId2"/>
          <a:stretch>
            <a:fillRect/>
          </a:stretch>
        </p:blipFill>
        <p:spPr>
          <a:xfrm>
            <a:off x="6240611" y="795418"/>
            <a:ext cx="4627265" cy="2523963"/>
          </a:xfrm>
          <a:prstGeom prst="rect">
            <a:avLst/>
          </a:prstGeom>
        </p:spPr>
      </p:pic>
      <p:sp>
        <p:nvSpPr>
          <p:cNvPr id="4" name="Text Placeholder 3">
            <a:extLst>
              <a:ext uri="{FF2B5EF4-FFF2-40B4-BE49-F238E27FC236}">
                <a16:creationId xmlns:a16="http://schemas.microsoft.com/office/drawing/2014/main" id="{CAA483AC-50AA-489B-BEBF-439E5792ACB5}"/>
              </a:ext>
            </a:extLst>
          </p:cNvPr>
          <p:cNvSpPr>
            <a:spLocks noGrp="1"/>
          </p:cNvSpPr>
          <p:nvPr>
            <p:ph type="body" sz="half" idx="2"/>
          </p:nvPr>
        </p:nvSpPr>
        <p:spPr/>
        <p:txBody>
          <a:bodyPr/>
          <a:lstStyle/>
          <a:p>
            <a:r>
              <a:rPr lang="en-US" dirty="0"/>
              <a:t>This is a very simple circuit with a battery and a resistor. The battery is a 12 volt battery, and the resistance of the resistor is 600 Ohm. How much current flows through the circuit?</a:t>
            </a:r>
          </a:p>
        </p:txBody>
      </p:sp>
      <p:sp>
        <p:nvSpPr>
          <p:cNvPr id="6" name="Rectangle 5">
            <a:extLst>
              <a:ext uri="{FF2B5EF4-FFF2-40B4-BE49-F238E27FC236}">
                <a16:creationId xmlns:a16="http://schemas.microsoft.com/office/drawing/2014/main" id="{107416D6-670B-46A0-92E5-AD95602E2280}"/>
              </a:ext>
            </a:extLst>
          </p:cNvPr>
          <p:cNvSpPr/>
          <p:nvPr/>
        </p:nvSpPr>
        <p:spPr>
          <a:xfrm>
            <a:off x="5772150" y="3739102"/>
            <a:ext cx="6096000" cy="773673"/>
          </a:xfrm>
          <a:prstGeom prst="rect">
            <a:avLst/>
          </a:prstGeom>
        </p:spPr>
        <p:txBody>
          <a:bodyPr>
            <a:spAutoFit/>
          </a:bodyPr>
          <a:lstStyle/>
          <a:p>
            <a:pPr>
              <a:lnSpc>
                <a:spcPct val="107000"/>
              </a:lnSpc>
              <a:spcAft>
                <a:spcPts val="2100"/>
              </a:spcAft>
            </a:pPr>
            <a:r>
              <a:rPr lang="en-US" sz="1400" dirty="0">
                <a:solidFill>
                  <a:srgbClr val="333333"/>
                </a:solidFill>
                <a:latin typeface="Calibri" panose="020F0502020204030204" pitchFamily="34" charset="0"/>
                <a:ea typeface="Times New Roman" panose="02020603050405020304" pitchFamily="18" charset="0"/>
                <a:cs typeface="Calibri" panose="020F0502020204030204" pitchFamily="34" charset="0"/>
              </a:rPr>
              <a:t>To find the amount of current, you can use the Ohm’s Law triangle to find the formula for current: I = V/R. Now you can calculate the current by using the voltage and the resistance:</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26D58286-5D6A-449B-BC71-5D34FDC9BD29}"/>
              </a:ext>
            </a:extLst>
          </p:cNvPr>
          <p:cNvSpPr/>
          <p:nvPr/>
        </p:nvSpPr>
        <p:spPr>
          <a:xfrm>
            <a:off x="6096000" y="4961071"/>
            <a:ext cx="6096000" cy="1200329"/>
          </a:xfrm>
          <a:prstGeom prst="rect">
            <a:avLst/>
          </a:prstGeom>
        </p:spPr>
        <p:txBody>
          <a:bodyPr>
            <a:spAutoFit/>
          </a:bodyPr>
          <a:lstStyle/>
          <a:p>
            <a:r>
              <a:rPr lang="en-US" dirty="0"/>
              <a:t>I = 12 V/600 Ohm</a:t>
            </a:r>
          </a:p>
          <a:p>
            <a:r>
              <a:rPr lang="en-US" dirty="0"/>
              <a:t>I = 0.02 A = 20 mA (milli Ampere)</a:t>
            </a:r>
          </a:p>
          <a:p>
            <a:endParaRPr lang="en-US" dirty="0"/>
          </a:p>
          <a:p>
            <a:r>
              <a:rPr lang="en-US" dirty="0"/>
              <a:t>So the current in the circuit is 20 mA.</a:t>
            </a:r>
          </a:p>
        </p:txBody>
      </p:sp>
      <p:sp>
        <p:nvSpPr>
          <p:cNvPr id="8" name="Footer Placeholder 7">
            <a:extLst>
              <a:ext uri="{FF2B5EF4-FFF2-40B4-BE49-F238E27FC236}">
                <a16:creationId xmlns:a16="http://schemas.microsoft.com/office/drawing/2014/main" id="{96BB0EEA-82B4-47D5-9454-1B404D77DA0E}"/>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383792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p:cTn id="15"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7">
                                            <p:txEl>
                                              <p:pRg st="0" end="0"/>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p:cTn id="21"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additive="base">
                                        <p:cTn id="2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4B93C9-CFE8-4A3C-864D-E2C16106F015}"/>
              </a:ext>
            </a:extLst>
          </p:cNvPr>
          <p:cNvSpPr>
            <a:spLocks noGrp="1"/>
          </p:cNvSpPr>
          <p:nvPr>
            <p:ph idx="1"/>
          </p:nvPr>
        </p:nvSpPr>
        <p:spPr>
          <a:xfrm>
            <a:off x="5081299" y="-195840"/>
            <a:ext cx="6240990" cy="3352801"/>
          </a:xfrm>
        </p:spPr>
        <p:txBody>
          <a:bodyPr/>
          <a:lstStyle/>
          <a:p>
            <a:pPr marL="0" lvl="0" indent="0">
              <a:lnSpc>
                <a:spcPct val="107000"/>
              </a:lnSpc>
              <a:spcBef>
                <a:spcPts val="0"/>
              </a:spcBef>
              <a:spcAft>
                <a:spcPts val="800"/>
              </a:spcAft>
              <a:buClr>
                <a:srgbClr val="30ACEC">
                  <a:lumMod val="75000"/>
                </a:srgbClr>
              </a:buClr>
              <a:buNone/>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Electricity is a form of energy. It is a “charge” of electrons that can exist as either Static Electricity (electrons waiting to move) or an Electric Current (moving electrons). </a:t>
            </a:r>
            <a:endParaRPr lang="en-US" dirty="0">
              <a:latin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dirty="0"/>
          </a:p>
        </p:txBody>
      </p:sp>
      <p:sp>
        <p:nvSpPr>
          <p:cNvPr id="4" name="Text Placeholder 3">
            <a:extLst>
              <a:ext uri="{FF2B5EF4-FFF2-40B4-BE49-F238E27FC236}">
                <a16:creationId xmlns:a16="http://schemas.microsoft.com/office/drawing/2014/main" id="{CAA483AC-50AA-489B-BEBF-439E5792ACB5}"/>
              </a:ext>
            </a:extLst>
          </p:cNvPr>
          <p:cNvSpPr>
            <a:spLocks noGrp="1"/>
          </p:cNvSpPr>
          <p:nvPr>
            <p:ph type="body" sz="half" idx="2"/>
          </p:nvPr>
        </p:nvSpPr>
        <p:spPr>
          <a:xfrm>
            <a:off x="1255712" y="2286000"/>
            <a:ext cx="3549121" cy="1828800"/>
          </a:xfrm>
        </p:spPr>
        <p:txBody>
          <a:bodyPr>
            <a:normAutofit/>
          </a:bodyPr>
          <a:lstStyle/>
          <a:p>
            <a:r>
              <a:rPr lang="en-US" sz="4000" b="1" dirty="0"/>
              <a:t>What is Electricity?</a:t>
            </a:r>
          </a:p>
        </p:txBody>
      </p:sp>
      <p:pic>
        <p:nvPicPr>
          <p:cNvPr id="5" name="Picture 4">
            <a:extLst>
              <a:ext uri="{FF2B5EF4-FFF2-40B4-BE49-F238E27FC236}">
                <a16:creationId xmlns:a16="http://schemas.microsoft.com/office/drawing/2014/main" id="{A6ECFAC8-FEF7-456D-A091-57B362012FC8}"/>
              </a:ext>
            </a:extLst>
          </p:cNvPr>
          <p:cNvPicPr>
            <a:picLocks noChangeAspect="1"/>
          </p:cNvPicPr>
          <p:nvPr/>
        </p:nvPicPr>
        <p:blipFill>
          <a:blip r:embed="rId4"/>
          <a:stretch>
            <a:fillRect/>
          </a:stretch>
        </p:blipFill>
        <p:spPr>
          <a:xfrm>
            <a:off x="5365461" y="2394527"/>
            <a:ext cx="5266267" cy="2962275"/>
          </a:xfrm>
          <a:prstGeom prst="rect">
            <a:avLst/>
          </a:prstGeom>
        </p:spPr>
      </p:pic>
      <p:pic>
        <p:nvPicPr>
          <p:cNvPr id="7" name="thunder_sound_FX-Grant_Evans-1523270250">
            <a:hlinkClick r:id="" action="ppaction://media"/>
            <a:extLst>
              <a:ext uri="{FF2B5EF4-FFF2-40B4-BE49-F238E27FC236}">
                <a16:creationId xmlns:a16="http://schemas.microsoft.com/office/drawing/2014/main" id="{A34D407E-17EA-4D0B-BC31-9FA1510212D8}"/>
              </a:ext>
            </a:extLst>
          </p:cNvPr>
          <p:cNvPicPr>
            <a:picLocks noChangeAspect="1"/>
          </p:cNvPicPr>
          <p:nvPr>
            <a:audioFile r:link="rId1"/>
            <p:extLst>
              <p:ext uri="{DAA4B4D4-6D71-4841-9C94-3DE7FCFB9230}">
                <p14:media xmlns:p14="http://schemas.microsoft.com/office/powerpoint/2010/main" r:embed="rId2">
                  <p14:trim end="16859.7187"/>
                  <p14:fade out="6540"/>
                </p14:media>
              </p:ext>
            </p:extLst>
          </p:nvPr>
        </p:nvPicPr>
        <p:blipFill>
          <a:blip r:embed="rId5"/>
          <a:stretch>
            <a:fillRect/>
          </a:stretch>
        </p:blipFill>
        <p:spPr>
          <a:xfrm>
            <a:off x="7795394" y="3672464"/>
            <a:ext cx="406400" cy="406400"/>
          </a:xfrm>
          <a:prstGeom prst="rect">
            <a:avLst/>
          </a:prstGeom>
        </p:spPr>
      </p:pic>
      <p:sp>
        <p:nvSpPr>
          <p:cNvPr id="8" name="Footer Placeholder 7">
            <a:extLst>
              <a:ext uri="{FF2B5EF4-FFF2-40B4-BE49-F238E27FC236}">
                <a16:creationId xmlns:a16="http://schemas.microsoft.com/office/drawing/2014/main" id="{34540FB2-C17A-4792-9372-CD69744AE64D}"/>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29420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AE8B-32A1-488E-A6E0-DA2942AAD89E}"/>
              </a:ext>
            </a:extLst>
          </p:cNvPr>
          <p:cNvSpPr>
            <a:spLocks noGrp="1"/>
          </p:cNvSpPr>
          <p:nvPr>
            <p:ph type="title"/>
          </p:nvPr>
        </p:nvSpPr>
        <p:spPr/>
        <p:txBody>
          <a:bodyPr/>
          <a:lstStyle/>
          <a:p>
            <a:r>
              <a:rPr lang="en-US" dirty="0"/>
              <a:t>References </a:t>
            </a:r>
          </a:p>
        </p:txBody>
      </p:sp>
      <p:sp>
        <p:nvSpPr>
          <p:cNvPr id="3" name="Text Placeholder 2">
            <a:extLst>
              <a:ext uri="{FF2B5EF4-FFF2-40B4-BE49-F238E27FC236}">
                <a16:creationId xmlns:a16="http://schemas.microsoft.com/office/drawing/2014/main" id="{760CC2EE-0057-4F06-B63A-29D010AE3673}"/>
              </a:ext>
            </a:extLst>
          </p:cNvPr>
          <p:cNvSpPr>
            <a:spLocks noGrp="1"/>
          </p:cNvSpPr>
          <p:nvPr>
            <p:ph type="body" idx="1"/>
          </p:nvPr>
        </p:nvSpPr>
        <p:spPr>
          <a:xfrm>
            <a:off x="1617662" y="3009900"/>
            <a:ext cx="10018713" cy="1447800"/>
          </a:xfrm>
        </p:spPr>
        <p:txBody>
          <a:bodyPr>
            <a:normAutofit fontScale="85000" lnSpcReduction="20000"/>
          </a:bodyPr>
          <a:lstStyle/>
          <a:p>
            <a:r>
              <a:rPr lang="en-US" dirty="0"/>
              <a:t>References/Sources:</a:t>
            </a:r>
          </a:p>
          <a:p>
            <a:r>
              <a:rPr lang="en-US" dirty="0"/>
              <a:t>https://www.build-electronic-circuits.com/how-to-learn-electronics/</a:t>
            </a:r>
          </a:p>
          <a:p>
            <a:r>
              <a:rPr lang="en-US" dirty="0"/>
              <a:t>https://library.automationdirect.com/basic-electrical-theory/</a:t>
            </a:r>
          </a:p>
          <a:p>
            <a:r>
              <a:rPr lang="en-US" dirty="0"/>
              <a:t>https://www.build-electronic-circuits.com/ohms-law/</a:t>
            </a:r>
          </a:p>
          <a:p>
            <a:endParaRPr lang="en-US" dirty="0"/>
          </a:p>
        </p:txBody>
      </p:sp>
      <p:sp>
        <p:nvSpPr>
          <p:cNvPr id="4" name="Footer Placeholder 7">
            <a:extLst>
              <a:ext uri="{FF2B5EF4-FFF2-40B4-BE49-F238E27FC236}">
                <a16:creationId xmlns:a16="http://schemas.microsoft.com/office/drawing/2014/main" id="{CC015AE0-23CB-40AE-A358-0341C26AD8C0}"/>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1495126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AE8B-32A1-488E-A6E0-DA2942AAD89E}"/>
              </a:ext>
            </a:extLst>
          </p:cNvPr>
          <p:cNvSpPr>
            <a:spLocks noGrp="1"/>
          </p:cNvSpPr>
          <p:nvPr>
            <p:ph type="title"/>
          </p:nvPr>
        </p:nvSpPr>
        <p:spPr>
          <a:xfrm>
            <a:off x="1617662" y="333375"/>
            <a:ext cx="10018711" cy="1009650"/>
          </a:xfrm>
        </p:spPr>
        <p:txBody>
          <a:bodyPr/>
          <a:lstStyle/>
          <a:p>
            <a:r>
              <a:rPr lang="en-US" dirty="0"/>
              <a:t>Annotations</a:t>
            </a:r>
          </a:p>
        </p:txBody>
      </p:sp>
      <p:sp>
        <p:nvSpPr>
          <p:cNvPr id="3" name="Text Placeholder 2">
            <a:extLst>
              <a:ext uri="{FF2B5EF4-FFF2-40B4-BE49-F238E27FC236}">
                <a16:creationId xmlns:a16="http://schemas.microsoft.com/office/drawing/2014/main" id="{760CC2EE-0057-4F06-B63A-29D010AE3673}"/>
              </a:ext>
            </a:extLst>
          </p:cNvPr>
          <p:cNvSpPr>
            <a:spLocks noGrp="1"/>
          </p:cNvSpPr>
          <p:nvPr>
            <p:ph type="body" idx="1"/>
          </p:nvPr>
        </p:nvSpPr>
        <p:spPr>
          <a:xfrm>
            <a:off x="1970151" y="2615185"/>
            <a:ext cx="10791825" cy="4457700"/>
          </a:xfrm>
        </p:spPr>
        <p:txBody>
          <a:bodyPr>
            <a:normAutofit fontScale="92500" lnSpcReduction="10000"/>
          </a:bodyPr>
          <a:lstStyle/>
          <a:p>
            <a:pPr algn="l"/>
            <a:r>
              <a:rPr lang="da-DK" sz="1600" dirty="0"/>
              <a:t>Slide 3: </a:t>
            </a:r>
            <a:r>
              <a:rPr lang="da-DK" sz="1600" dirty="0">
                <a:hlinkClick r:id="rId2"/>
              </a:rPr>
              <a:t>https://pixabay.com/illustrations/background-wallpaper-energy-1872802/</a:t>
            </a:r>
            <a:r>
              <a:rPr lang="da-DK" sz="1600" dirty="0"/>
              <a:t> </a:t>
            </a:r>
          </a:p>
          <a:p>
            <a:pPr algn="l"/>
            <a:r>
              <a:rPr lang="en-US" sz="1600" dirty="0"/>
              <a:t>Slide 4: </a:t>
            </a:r>
            <a:r>
              <a:rPr lang="en-US" sz="1600" u="sng" dirty="0">
                <a:hlinkClick r:id="rId3"/>
              </a:rPr>
              <a:t>https://pixabay.com/photos/earth-planet-continents-light-pear-2581631/</a:t>
            </a:r>
            <a:r>
              <a:rPr lang="en-US" sz="1600" dirty="0"/>
              <a:t> </a:t>
            </a:r>
          </a:p>
          <a:p>
            <a:pPr algn="l"/>
            <a:r>
              <a:rPr lang="en-US" sz="1600" dirty="0"/>
              <a:t>Slide 5: </a:t>
            </a:r>
            <a:r>
              <a:rPr lang="en-US" sz="1600" u="sng" dirty="0">
                <a:hlinkClick r:id="rId4"/>
              </a:rPr>
              <a:t>https://commons.wikimedia.org/wiki/File:Fluorescent_light_bulb_using_9V_battery_as_source.JPG</a:t>
            </a:r>
            <a:r>
              <a:rPr lang="en-US" sz="1600" dirty="0"/>
              <a:t> </a:t>
            </a:r>
          </a:p>
          <a:p>
            <a:pPr algn="l"/>
            <a:r>
              <a:rPr lang="en-US" sz="1600" dirty="0"/>
              <a:t>Slide 6: </a:t>
            </a:r>
            <a:r>
              <a:rPr lang="en-US" sz="1600" u="sng" dirty="0">
                <a:hlinkClick r:id="rId5"/>
              </a:rPr>
              <a:t>https://commons.wikimedia.org/wiki/File:Thunder_at_Saitama_2.jpg#/media/File:Thunder_at_Saitama_2.jpg</a:t>
            </a:r>
            <a:endParaRPr lang="en-US" sz="1600" u="sng" dirty="0"/>
          </a:p>
          <a:p>
            <a:pPr algn="l"/>
            <a:r>
              <a:rPr lang="en-US" sz="1600" dirty="0"/>
              <a:t>Slide 7: </a:t>
            </a:r>
            <a:r>
              <a:rPr lang="en-US" sz="1600" dirty="0">
                <a:hlinkClick r:id="rId6"/>
              </a:rPr>
              <a:t>https://pixabay.com/photos/plasma-bal-purple-bright-electrical-2747457/</a:t>
            </a:r>
            <a:r>
              <a:rPr lang="en-US" sz="1600" dirty="0"/>
              <a:t> </a:t>
            </a:r>
          </a:p>
          <a:p>
            <a:pPr algn="l"/>
            <a:r>
              <a:rPr lang="en-US" sz="1600" dirty="0"/>
              <a:t>Slide 9: </a:t>
            </a:r>
            <a:r>
              <a:rPr lang="en-US" sz="1600" dirty="0">
                <a:hlinkClick r:id="rId7"/>
              </a:rPr>
              <a:t>https://pixabay.com/photos/camera-inside-mechanics-technician-943244/</a:t>
            </a:r>
            <a:r>
              <a:rPr lang="en-US" sz="1600" dirty="0"/>
              <a:t> </a:t>
            </a:r>
          </a:p>
          <a:p>
            <a:pPr algn="l"/>
            <a:r>
              <a:rPr lang="en-US" sz="1600" dirty="0"/>
              <a:t>Slide 12: </a:t>
            </a:r>
            <a:r>
              <a:rPr lang="en-US" sz="1600" dirty="0">
                <a:hlinkClick r:id="rId8"/>
              </a:rPr>
              <a:t>https://youtu.be/_HZ-EQ8Hc8E</a:t>
            </a:r>
            <a:r>
              <a:rPr lang="en-US" sz="1600" dirty="0"/>
              <a:t> </a:t>
            </a:r>
          </a:p>
          <a:p>
            <a:pPr algn="l"/>
            <a:r>
              <a:rPr lang="en-US" sz="1600" dirty="0"/>
              <a:t>Slide 14: </a:t>
            </a:r>
            <a:r>
              <a:rPr lang="en-US" sz="1600" dirty="0">
                <a:hlinkClick r:id="rId6"/>
              </a:rPr>
              <a:t>https://pixabay.com/photos/plasma-bal-purple-bright-electrical-2747457/</a:t>
            </a:r>
            <a:r>
              <a:rPr lang="en-US" sz="1600" dirty="0"/>
              <a:t> </a:t>
            </a:r>
          </a:p>
          <a:p>
            <a:pPr algn="l"/>
            <a:r>
              <a:rPr lang="en-US" sz="1600" dirty="0"/>
              <a:t>Slide 16: </a:t>
            </a:r>
            <a:r>
              <a:rPr lang="en-US" sz="1600" dirty="0">
                <a:hlinkClick r:id="rId9"/>
              </a:rPr>
              <a:t>https://pixabay.com/photos/solder-soldering-station-tin-board-1038523/</a:t>
            </a:r>
            <a:r>
              <a:rPr lang="en-US" sz="1600" dirty="0"/>
              <a:t> </a:t>
            </a:r>
          </a:p>
          <a:p>
            <a:pPr algn="l"/>
            <a:r>
              <a:rPr lang="en-US" sz="1600" dirty="0"/>
              <a:t>Slide 17: </a:t>
            </a:r>
            <a:r>
              <a:rPr lang="en-US" sz="1600" dirty="0">
                <a:hlinkClick r:id="rId10"/>
              </a:rPr>
              <a:t>https://pixabay.com/photos/soldering-iron-solder-1038540/</a:t>
            </a:r>
            <a:r>
              <a:rPr lang="en-US" sz="1600" dirty="0"/>
              <a:t> </a:t>
            </a:r>
          </a:p>
          <a:p>
            <a:pPr algn="l"/>
            <a:r>
              <a:rPr lang="en-US" sz="1700" dirty="0"/>
              <a:t>Slide 18: </a:t>
            </a:r>
            <a:r>
              <a:rPr lang="en-US" sz="1700" u="sng" dirty="0">
                <a:hlinkClick r:id="rId11"/>
              </a:rPr>
              <a:t>https://pixabay.com/photos/current-electric-charge-electricity-3763664/</a:t>
            </a:r>
            <a:endParaRPr lang="en-US" sz="1700" u="sng" dirty="0"/>
          </a:p>
          <a:p>
            <a:pPr algn="l"/>
            <a:r>
              <a:rPr lang="en-US" sz="1700" dirty="0"/>
              <a:t>Slide 19</a:t>
            </a:r>
            <a:r>
              <a:rPr lang="en-US" sz="1700" u="sng" dirty="0"/>
              <a:t>: </a:t>
            </a:r>
            <a:r>
              <a:rPr lang="en-US" sz="1700" u="sng" dirty="0">
                <a:hlinkClick r:id="rId12"/>
              </a:rPr>
              <a:t>https://pixabay.com/images/search/circuit%20smoke/</a:t>
            </a:r>
            <a:r>
              <a:rPr lang="en-US" sz="1700" dirty="0"/>
              <a:t> </a:t>
            </a:r>
          </a:p>
          <a:p>
            <a:pPr algn="l"/>
            <a:r>
              <a:rPr lang="en-US" sz="1700" dirty="0"/>
              <a:t>Slide 20: </a:t>
            </a:r>
            <a:r>
              <a:rPr lang="en-US" sz="1700" dirty="0">
                <a:hlinkClick r:id="rId13"/>
              </a:rPr>
              <a:t>https://youtu.be/bWXNOemu2j4</a:t>
            </a:r>
            <a:endParaRPr lang="en-US" sz="1700" dirty="0"/>
          </a:p>
          <a:p>
            <a:pPr algn="l"/>
            <a:endParaRPr lang="en-US" dirty="0"/>
          </a:p>
          <a:p>
            <a:pPr algn="l"/>
            <a:endParaRPr lang="en-US" sz="1600" dirty="0"/>
          </a:p>
          <a:p>
            <a:pPr algn="l"/>
            <a:endParaRPr lang="en-US" dirty="0"/>
          </a:p>
          <a:p>
            <a:pPr algn="l"/>
            <a:endParaRPr lang="en-US" dirty="0"/>
          </a:p>
          <a:p>
            <a:pPr algn="l"/>
            <a:endParaRPr lang="en-US" dirty="0"/>
          </a:p>
          <a:p>
            <a:endParaRPr lang="en-US" dirty="0"/>
          </a:p>
        </p:txBody>
      </p:sp>
      <p:sp>
        <p:nvSpPr>
          <p:cNvPr id="4" name="Footer Placeholder 7">
            <a:extLst>
              <a:ext uri="{FF2B5EF4-FFF2-40B4-BE49-F238E27FC236}">
                <a16:creationId xmlns:a16="http://schemas.microsoft.com/office/drawing/2014/main" id="{88DC99CA-CC4F-4AFC-82ED-B540A415FA8A}"/>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2009800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p:txBody>
          <a:bodyPr>
            <a:normAutofit/>
          </a:bodyPr>
          <a:lstStyle/>
          <a:p>
            <a:r>
              <a:rPr lang="en-US" sz="4000" dirty="0"/>
              <a:t> </a:t>
            </a:r>
          </a:p>
        </p:txBody>
      </p:sp>
      <p:sp>
        <p:nvSpPr>
          <p:cNvPr id="3" name="Content Placeholder 2">
            <a:extLst>
              <a:ext uri="{FF2B5EF4-FFF2-40B4-BE49-F238E27FC236}">
                <a16:creationId xmlns:a16="http://schemas.microsoft.com/office/drawing/2014/main" id="{844B93C9-CFE8-4A3C-864D-E2C16106F015}"/>
              </a:ext>
            </a:extLst>
          </p:cNvPr>
          <p:cNvSpPr>
            <a:spLocks noGrp="1"/>
          </p:cNvSpPr>
          <p:nvPr>
            <p:ph idx="1"/>
          </p:nvPr>
        </p:nvSpPr>
        <p:spPr>
          <a:xfrm>
            <a:off x="5033433" y="904874"/>
            <a:ext cx="6240990" cy="5838825"/>
          </a:xfrm>
        </p:spPr>
        <p:txBody>
          <a:bodyPr>
            <a:normAutofit fontScale="92500" lnSpcReduction="10000"/>
          </a:bodyPr>
          <a:lstStyle/>
          <a:p>
            <a:pPr marL="0" marR="0" indent="0" algn="ctr">
              <a:lnSpc>
                <a:spcPct val="107000"/>
              </a:lnSpc>
              <a:spcBef>
                <a:spcPts val="0"/>
              </a:spcBef>
              <a:spcAft>
                <a:spcPts val="800"/>
              </a:spcAft>
              <a:buNone/>
            </a:pPr>
            <a:r>
              <a:rPr lang="en-US" sz="2600" dirty="0">
                <a:latin typeface="Calibri" panose="020F0502020204030204" pitchFamily="34" charset="0"/>
                <a:ea typeface="Calibri" panose="020F0502020204030204" pitchFamily="34" charset="0"/>
                <a:cs typeface="Times New Roman" panose="02020603050405020304" pitchFamily="18" charset="0"/>
              </a:rPr>
              <a:t>Electricity is used to power many things in our daily lives in and out of school. </a:t>
            </a:r>
          </a:p>
          <a:p>
            <a:pPr marL="0" marR="0" indent="0">
              <a:lnSpc>
                <a:spcPct val="107000"/>
              </a:lnSpc>
              <a:spcBef>
                <a:spcPts val="0"/>
              </a:spcBef>
              <a:spcAft>
                <a:spcPts val="800"/>
              </a:spcAft>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200" dirty="0">
                <a:latin typeface="Calibri" panose="020F0502020204030204" pitchFamily="34" charset="0"/>
                <a:ea typeface="Calibri" panose="020F0502020204030204" pitchFamily="34" charset="0"/>
                <a:cs typeface="Times New Roman" panose="02020603050405020304" pitchFamily="18" charset="0"/>
              </a:rPr>
              <a:t>Can you name some?</a:t>
            </a:r>
          </a:p>
          <a:p>
            <a:pPr marL="0" marR="0" indent="0">
              <a:lnSpc>
                <a:spcPct val="107000"/>
              </a:lnSpc>
              <a:spcBef>
                <a:spcPts val="0"/>
              </a:spcBef>
              <a:spcAft>
                <a:spcPts val="800"/>
              </a:spcAft>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buClr>
                <a:srgbClr val="30ACEC">
                  <a:lumMod val="75000"/>
                </a:srgbClr>
              </a:buCl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Lamps</a:t>
            </a:r>
          </a:p>
          <a:p>
            <a:pPr>
              <a:lnSpc>
                <a:spcPct val="107000"/>
              </a:lnSpc>
              <a:spcBef>
                <a:spcPts val="0"/>
              </a:spcBef>
              <a:spcAft>
                <a:spcPts val="800"/>
              </a:spcAft>
              <a:buClr>
                <a:srgbClr val="30ACEC">
                  <a:lumMod val="75000"/>
                </a:srgbClr>
              </a:buCl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Stoves</a:t>
            </a:r>
          </a:p>
          <a:p>
            <a:pPr>
              <a:lnSpc>
                <a:spcPct val="107000"/>
              </a:lnSpc>
              <a:spcBef>
                <a:spcPts val="0"/>
              </a:spcBef>
              <a:spcAft>
                <a:spcPts val="800"/>
              </a:spcAft>
              <a:buClr>
                <a:srgbClr val="30ACEC">
                  <a:lumMod val="75000"/>
                </a:srgbClr>
              </a:buCl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Ovens </a:t>
            </a:r>
          </a:p>
          <a:p>
            <a:pPr>
              <a:lnSpc>
                <a:spcPct val="107000"/>
              </a:lnSpc>
              <a:spcBef>
                <a:spcPts val="0"/>
              </a:spcBef>
              <a:spcAft>
                <a:spcPts val="800"/>
              </a:spcAft>
              <a:buClr>
                <a:srgbClr val="30ACEC">
                  <a:lumMod val="75000"/>
                </a:srgbClr>
              </a:buCl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Can Openers</a:t>
            </a:r>
          </a:p>
          <a:p>
            <a:pPr>
              <a:lnSpc>
                <a:spcPct val="107000"/>
              </a:lnSpc>
              <a:spcBef>
                <a:spcPts val="0"/>
              </a:spcBef>
              <a:spcAft>
                <a:spcPts val="800"/>
              </a:spcAft>
              <a:buClr>
                <a:srgbClr val="30ACEC">
                  <a:lumMod val="75000"/>
                </a:srgbClr>
              </a:buCl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Air Conditioners </a:t>
            </a:r>
          </a:p>
          <a:p>
            <a:pPr>
              <a:lnSpc>
                <a:spcPct val="107000"/>
              </a:lnSpc>
              <a:spcBef>
                <a:spcPts val="0"/>
              </a:spcBef>
              <a:spcAft>
                <a:spcPts val="800"/>
              </a:spcAft>
              <a:buClr>
                <a:srgbClr val="30ACEC">
                  <a:lumMod val="75000"/>
                </a:srgbClr>
              </a:buCl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Televisions </a:t>
            </a:r>
          </a:p>
          <a:p>
            <a:pPr>
              <a:lnSpc>
                <a:spcPct val="107000"/>
              </a:lnSpc>
              <a:spcBef>
                <a:spcPts val="0"/>
              </a:spcBef>
              <a:spcAft>
                <a:spcPts val="800"/>
              </a:spcAft>
              <a:buClr>
                <a:srgbClr val="30ACEC">
                  <a:lumMod val="75000"/>
                </a:srgbClr>
              </a:buCl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Phones</a:t>
            </a:r>
          </a:p>
          <a:p>
            <a:pPr>
              <a:lnSpc>
                <a:spcPct val="107000"/>
              </a:lnSpc>
              <a:spcBef>
                <a:spcPts val="0"/>
              </a:spcBef>
              <a:spcAft>
                <a:spcPts val="800"/>
              </a:spcAft>
              <a:buClr>
                <a:srgbClr val="30ACEC">
                  <a:lumMod val="75000"/>
                </a:srgbClr>
              </a:buCl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Computers</a:t>
            </a:r>
          </a:p>
          <a:p>
            <a:pPr>
              <a:lnSpc>
                <a:spcPct val="107000"/>
              </a:lnSpc>
              <a:spcBef>
                <a:spcPts val="0"/>
              </a:spcBef>
              <a:spcAft>
                <a:spcPts val="800"/>
              </a:spcAft>
              <a:buClr>
                <a:srgbClr val="30ACEC">
                  <a:lumMod val="75000"/>
                </a:srgbClr>
              </a:buCl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Cars </a:t>
            </a:r>
          </a:p>
          <a:p>
            <a:pPr marL="0" marR="0" indent="0">
              <a:lnSpc>
                <a:spcPct val="107000"/>
              </a:lnSpc>
              <a:spcBef>
                <a:spcPts val="0"/>
              </a:spcBef>
              <a:spcAft>
                <a:spcPts val="800"/>
              </a:spcAft>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ext Placeholder 3">
            <a:extLst>
              <a:ext uri="{FF2B5EF4-FFF2-40B4-BE49-F238E27FC236}">
                <a16:creationId xmlns:a16="http://schemas.microsoft.com/office/drawing/2014/main" id="{CAA483AC-50AA-489B-BEBF-439E5792ACB5}"/>
              </a:ext>
            </a:extLst>
          </p:cNvPr>
          <p:cNvSpPr>
            <a:spLocks noGrp="1"/>
          </p:cNvSpPr>
          <p:nvPr>
            <p:ph type="body" sz="half" idx="2"/>
          </p:nvPr>
        </p:nvSpPr>
        <p:spPr>
          <a:xfrm>
            <a:off x="1255713" y="2286000"/>
            <a:ext cx="3246546" cy="1600201"/>
          </a:xfrm>
        </p:spPr>
        <p:txBody>
          <a:bodyPr>
            <a:normAutofit/>
          </a:bodyPr>
          <a:lstStyle/>
          <a:p>
            <a:r>
              <a:rPr lang="en-US" sz="3600" b="1" dirty="0"/>
              <a:t>Where Do We Find it?</a:t>
            </a:r>
          </a:p>
        </p:txBody>
      </p:sp>
      <p:pic>
        <p:nvPicPr>
          <p:cNvPr id="7" name="Picture 6">
            <a:extLst>
              <a:ext uri="{FF2B5EF4-FFF2-40B4-BE49-F238E27FC236}">
                <a16:creationId xmlns:a16="http://schemas.microsoft.com/office/drawing/2014/main" id="{60C02542-7B9B-4587-8019-FAAAAEBA33D5}"/>
              </a:ext>
            </a:extLst>
          </p:cNvPr>
          <p:cNvPicPr>
            <a:picLocks noChangeAspect="1"/>
          </p:cNvPicPr>
          <p:nvPr/>
        </p:nvPicPr>
        <p:blipFill>
          <a:blip r:embed="rId2"/>
          <a:stretch>
            <a:fillRect/>
          </a:stretch>
        </p:blipFill>
        <p:spPr>
          <a:xfrm>
            <a:off x="7652110" y="2971800"/>
            <a:ext cx="3850913" cy="2390775"/>
          </a:xfrm>
          <a:prstGeom prst="rect">
            <a:avLst/>
          </a:prstGeom>
        </p:spPr>
      </p:pic>
      <p:sp>
        <p:nvSpPr>
          <p:cNvPr id="6" name="Footer Placeholder 7">
            <a:extLst>
              <a:ext uri="{FF2B5EF4-FFF2-40B4-BE49-F238E27FC236}">
                <a16:creationId xmlns:a16="http://schemas.microsoft.com/office/drawing/2014/main" id="{39F4760E-C12B-4007-9229-6F7E845F21EB}"/>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46423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15FF890B-3CE7-403A-AECE-2DE04FC7AF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1" name="Freeform 6">
              <a:extLst>
                <a:ext uri="{FF2B5EF4-FFF2-40B4-BE49-F238E27FC236}">
                  <a16:creationId xmlns:a16="http://schemas.microsoft.com/office/drawing/2014/main" id="{99A4E160-6CFD-4514-9E20-CA6692CCD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2" name="Freeform 7">
              <a:extLst>
                <a:ext uri="{FF2B5EF4-FFF2-40B4-BE49-F238E27FC236}">
                  <a16:creationId xmlns:a16="http://schemas.microsoft.com/office/drawing/2014/main" id="{3DCD16F5-8D15-45FD-BA62-ADAC08183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93" name="Freeform 8">
              <a:extLst>
                <a:ext uri="{FF2B5EF4-FFF2-40B4-BE49-F238E27FC236}">
                  <a16:creationId xmlns:a16="http://schemas.microsoft.com/office/drawing/2014/main" id="{E7CFAF28-6FDA-4C2C-BE51-123D1115F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94" name="Freeform 9">
              <a:extLst>
                <a:ext uri="{FF2B5EF4-FFF2-40B4-BE49-F238E27FC236}">
                  <a16:creationId xmlns:a16="http://schemas.microsoft.com/office/drawing/2014/main" id="{1FD12703-0627-4991-B2A4-F96519F90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95" name="Freeform 10">
              <a:extLst>
                <a:ext uri="{FF2B5EF4-FFF2-40B4-BE49-F238E27FC236}">
                  <a16:creationId xmlns:a16="http://schemas.microsoft.com/office/drawing/2014/main" id="{A5758E0B-DF61-40A8-B765-BC6841906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96" name="Freeform 11">
              <a:extLst>
                <a:ext uri="{FF2B5EF4-FFF2-40B4-BE49-F238E27FC236}">
                  <a16:creationId xmlns:a16="http://schemas.microsoft.com/office/drawing/2014/main" id="{3E063A1F-9566-4436-B4E3-2890FBBC2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pSp>
        <p:nvGrpSpPr>
          <p:cNvPr id="98" name="Group 97">
            <a:extLst>
              <a:ext uri="{FF2B5EF4-FFF2-40B4-BE49-F238E27FC236}">
                <a16:creationId xmlns:a16="http://schemas.microsoft.com/office/drawing/2014/main" id="{DF8D5C46-63E5-40C5-A208-4B2189FA10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9" name="Freeform 6">
              <a:extLst>
                <a:ext uri="{FF2B5EF4-FFF2-40B4-BE49-F238E27FC236}">
                  <a16:creationId xmlns:a16="http://schemas.microsoft.com/office/drawing/2014/main" id="{4A42B4ED-376E-46C3-8BB2-EAFC660D1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0" name="Freeform 7">
              <a:extLst>
                <a:ext uri="{FF2B5EF4-FFF2-40B4-BE49-F238E27FC236}">
                  <a16:creationId xmlns:a16="http://schemas.microsoft.com/office/drawing/2014/main" id="{94E0795D-42C3-4DFD-AEB0-286A1CF14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1" name="Freeform 8">
              <a:extLst>
                <a:ext uri="{FF2B5EF4-FFF2-40B4-BE49-F238E27FC236}">
                  <a16:creationId xmlns:a16="http://schemas.microsoft.com/office/drawing/2014/main" id="{A2ACED1B-99D0-4C14-B63B-963889DCD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02" name="Freeform 9">
              <a:extLst>
                <a:ext uri="{FF2B5EF4-FFF2-40B4-BE49-F238E27FC236}">
                  <a16:creationId xmlns:a16="http://schemas.microsoft.com/office/drawing/2014/main" id="{5C5D324F-33A3-4C66-BFE5-1742CA4E59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03" name="Freeform 10">
              <a:extLst>
                <a:ext uri="{FF2B5EF4-FFF2-40B4-BE49-F238E27FC236}">
                  <a16:creationId xmlns:a16="http://schemas.microsoft.com/office/drawing/2014/main" id="{EC572FC8-A465-4BA3-BA4D-2EC538C042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04" name="Freeform 11">
              <a:extLst>
                <a:ext uri="{FF2B5EF4-FFF2-40B4-BE49-F238E27FC236}">
                  <a16:creationId xmlns:a16="http://schemas.microsoft.com/office/drawing/2014/main" id="{66CC2B15-8E3B-4CFF-99E4-5B4E4D8CF9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a:xfrm>
            <a:off x="1484312" y="685800"/>
            <a:ext cx="4278928" cy="1752599"/>
          </a:xfrm>
        </p:spPr>
        <p:txBody>
          <a:bodyPr vert="horz" lIns="91440" tIns="45720" rIns="91440" bIns="45720" rtlCol="0" anchor="ctr">
            <a:normAutofit/>
          </a:bodyPr>
          <a:lstStyle/>
          <a:p>
            <a:r>
              <a:rPr lang="en-US" sz="4000"/>
              <a:t>Electric Current vs. Static Electricity </a:t>
            </a:r>
          </a:p>
        </p:txBody>
      </p:sp>
      <p:sp>
        <p:nvSpPr>
          <p:cNvPr id="3" name="Content Placeholder 2">
            <a:extLst>
              <a:ext uri="{FF2B5EF4-FFF2-40B4-BE49-F238E27FC236}">
                <a16:creationId xmlns:a16="http://schemas.microsoft.com/office/drawing/2014/main" id="{844B93C9-CFE8-4A3C-864D-E2C16106F015}"/>
              </a:ext>
            </a:extLst>
          </p:cNvPr>
          <p:cNvSpPr>
            <a:spLocks noGrp="1"/>
          </p:cNvSpPr>
          <p:nvPr>
            <p:ph idx="1"/>
          </p:nvPr>
        </p:nvSpPr>
        <p:spPr>
          <a:xfrm>
            <a:off x="1484310" y="2666999"/>
            <a:ext cx="4278929" cy="3124201"/>
          </a:xfrm>
        </p:spPr>
        <p:txBody>
          <a:bodyPr vert="horz" lIns="91440" tIns="45720" rIns="91440" bIns="45720" rtlCol="0" anchor="ctr">
            <a:normAutofit/>
          </a:bodyPr>
          <a:lstStyle/>
          <a:p>
            <a:pPr marL="0" marR="0" indent="0">
              <a:lnSpc>
                <a:spcPct val="90000"/>
              </a:lnSpc>
              <a:buNone/>
            </a:pPr>
            <a:r>
              <a:rPr lang="en-US" sz="2400" b="1" dirty="0"/>
              <a:t>Electric Current </a:t>
            </a:r>
            <a:endParaRPr lang="en-US" sz="2400" dirty="0"/>
          </a:p>
          <a:p>
            <a:pPr marL="0" marR="0" indent="0">
              <a:lnSpc>
                <a:spcPct val="90000"/>
              </a:lnSpc>
              <a:buNone/>
            </a:pPr>
            <a:r>
              <a:rPr lang="en-US" sz="1600" dirty="0"/>
              <a:t>For electrons to move and achieve an electric current (through a wire for example), a closed loop is required. The electrons will flow through certain types of materials (conductors) only when there is a closed loop. As seen in the figure, connecting a lamp to a battery will create a closed loop from the negative battery terminal, through the lamp, and back to the positive battery terminal. In this case, electric current will flow from the battery through the wire and lamp causing it to light up.</a:t>
            </a:r>
          </a:p>
          <a:p>
            <a:pPr>
              <a:lnSpc>
                <a:spcPct val="90000"/>
              </a:lnSpc>
            </a:pPr>
            <a:endParaRPr lang="en-US" sz="1600" dirty="0"/>
          </a:p>
        </p:txBody>
      </p:sp>
      <p:sp>
        <p:nvSpPr>
          <p:cNvPr id="106" name="Rounded Rectangle 16">
            <a:extLst>
              <a:ext uri="{FF2B5EF4-FFF2-40B4-BE49-F238E27FC236}">
                <a16:creationId xmlns:a16="http://schemas.microsoft.com/office/drawing/2014/main" id="{63A60C88-7443-4827-9241-5019758CB4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648931"/>
            <a:ext cx="5407023"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1E4965D-37E5-45F7-BAA6-C8BD65B88D68}"/>
              </a:ext>
            </a:extLst>
          </p:cNvPr>
          <p:cNvPicPr>
            <a:picLocks noChangeAspect="1"/>
          </p:cNvPicPr>
          <p:nvPr/>
        </p:nvPicPr>
        <p:blipFill>
          <a:blip r:embed="rId3"/>
          <a:stretch>
            <a:fillRect/>
          </a:stretch>
        </p:blipFill>
        <p:spPr>
          <a:xfrm>
            <a:off x="6434407" y="1506061"/>
            <a:ext cx="4744154" cy="3558115"/>
          </a:xfrm>
          <a:prstGeom prst="rect">
            <a:avLst/>
          </a:prstGeom>
        </p:spPr>
      </p:pic>
      <p:sp>
        <p:nvSpPr>
          <p:cNvPr id="20" name="Footer Placeholder 7">
            <a:extLst>
              <a:ext uri="{FF2B5EF4-FFF2-40B4-BE49-F238E27FC236}">
                <a16:creationId xmlns:a16="http://schemas.microsoft.com/office/drawing/2014/main" id="{23045785-085E-4FDE-B85E-B3A0FBA98A20}"/>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3642280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4"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5"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6"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7"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8"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9"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41" name="Rectangle 40">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CAFDF0A-17CB-4602-A564-3ED42246FF47}"/>
              </a:ext>
            </a:extLst>
          </p:cNvPr>
          <p:cNvPicPr>
            <a:picLocks noChangeAspect="1"/>
          </p:cNvPicPr>
          <p:nvPr/>
        </p:nvPicPr>
        <p:blipFill rotWithShape="1">
          <a:blip r:embed="rId3"/>
          <a:srcRect l="31730" r="16501" b="2"/>
          <a:stretch/>
        </p:blipFill>
        <p:spPr>
          <a:xfrm>
            <a:off x="6892924" y="10"/>
            <a:ext cx="5299077" cy="6857990"/>
          </a:xfrm>
          <a:custGeom>
            <a:avLst/>
            <a:gdLst>
              <a:gd name="connsiteX0" fmla="*/ 836871 w 5299077"/>
              <a:gd name="connsiteY0" fmla="*/ 0 h 6858000"/>
              <a:gd name="connsiteX1" fmla="*/ 5299077 w 5299077"/>
              <a:gd name="connsiteY1" fmla="*/ 0 h 6858000"/>
              <a:gd name="connsiteX2" fmla="*/ 5299077 w 5299077"/>
              <a:gd name="connsiteY2" fmla="*/ 6858000 h 6858000"/>
              <a:gd name="connsiteX3" fmla="*/ 1911312 w 5299077"/>
              <a:gd name="connsiteY3" fmla="*/ 6858000 h 6858000"/>
              <a:gd name="connsiteX4" fmla="*/ 0 w 5299077"/>
              <a:gd name="connsiteY4" fmla="*/ 5333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43" name="Group 42">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44"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5"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6"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7"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8"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9"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a:xfrm>
            <a:off x="972080" y="685800"/>
            <a:ext cx="5260680" cy="1752599"/>
          </a:xfrm>
        </p:spPr>
        <p:txBody>
          <a:bodyPr vert="horz" lIns="91440" tIns="45720" rIns="91440" bIns="45720" rtlCol="0" anchor="ctr">
            <a:normAutofit/>
          </a:bodyPr>
          <a:lstStyle/>
          <a:p>
            <a:pPr algn="l"/>
            <a:r>
              <a:rPr lang="en-US" sz="4000" dirty="0"/>
              <a:t>Electric Current vs. Static Electricity </a:t>
            </a:r>
          </a:p>
        </p:txBody>
      </p:sp>
      <p:sp>
        <p:nvSpPr>
          <p:cNvPr id="3" name="Content Placeholder 2">
            <a:extLst>
              <a:ext uri="{FF2B5EF4-FFF2-40B4-BE49-F238E27FC236}">
                <a16:creationId xmlns:a16="http://schemas.microsoft.com/office/drawing/2014/main" id="{844B93C9-CFE8-4A3C-864D-E2C16106F015}"/>
              </a:ext>
            </a:extLst>
          </p:cNvPr>
          <p:cNvSpPr>
            <a:spLocks noGrp="1"/>
          </p:cNvSpPr>
          <p:nvPr>
            <p:ph idx="1"/>
          </p:nvPr>
        </p:nvSpPr>
        <p:spPr>
          <a:xfrm>
            <a:off x="643468" y="2362201"/>
            <a:ext cx="5260680" cy="4286250"/>
          </a:xfrm>
        </p:spPr>
        <p:txBody>
          <a:bodyPr vert="horz" lIns="91440" tIns="45720" rIns="91440" bIns="45720" rtlCol="0" anchor="ctr">
            <a:normAutofit/>
          </a:bodyPr>
          <a:lstStyle/>
          <a:p>
            <a:pPr marL="0" marR="0" indent="0">
              <a:lnSpc>
                <a:spcPct val="90000"/>
              </a:lnSpc>
              <a:buNone/>
            </a:pPr>
            <a:r>
              <a:rPr lang="en-US" sz="2400" b="1" dirty="0"/>
              <a:t>Static Electricity</a:t>
            </a:r>
            <a:endParaRPr lang="en-US" sz="2400" dirty="0"/>
          </a:p>
          <a:p>
            <a:pPr marL="0" marR="0" indent="0">
              <a:lnSpc>
                <a:spcPct val="90000"/>
              </a:lnSpc>
              <a:buNone/>
            </a:pPr>
            <a:r>
              <a:rPr lang="en-US" sz="1800" dirty="0"/>
              <a:t>Static electricity, on the other hand, is a build up of electrons in one place.  Static means stationary/not moving.  The Static electricity will eventually discharge or move but only for a very short time. A good example is lightening in a storm. Electrons (electric charge) build up in the clouds and when large enough will move (or jump) to the ground which we see as a streak of light in the sky.</a:t>
            </a:r>
          </a:p>
          <a:p>
            <a:pPr marL="0" marR="0" indent="0">
              <a:lnSpc>
                <a:spcPct val="90000"/>
              </a:lnSpc>
              <a:buNone/>
            </a:pPr>
            <a:r>
              <a:rPr lang="en-US" sz="1800" dirty="0"/>
              <a:t> </a:t>
            </a:r>
            <a:endParaRPr lang="en-US" sz="1400" dirty="0"/>
          </a:p>
        </p:txBody>
      </p:sp>
      <p:sp>
        <p:nvSpPr>
          <p:cNvPr id="20" name="Footer Placeholder 7">
            <a:extLst>
              <a:ext uri="{FF2B5EF4-FFF2-40B4-BE49-F238E27FC236}">
                <a16:creationId xmlns:a16="http://schemas.microsoft.com/office/drawing/2014/main" id="{12DCDD61-2B57-4EBF-9D72-D211AA11F2D8}"/>
              </a:ext>
            </a:extLst>
          </p:cNvPr>
          <p:cNvSpPr>
            <a:spLocks noGrp="1"/>
          </p:cNvSpPr>
          <p:nvPr>
            <p:ph type="ftr" sz="quarter" idx="11"/>
          </p:nvPr>
        </p:nvSpPr>
        <p:spPr>
          <a:xfrm>
            <a:off x="10450769" y="6452367"/>
            <a:ext cx="1695451" cy="365125"/>
          </a:xfrm>
        </p:spPr>
        <p:txBody>
          <a:bodyPr/>
          <a:lstStyle/>
          <a:p>
            <a:r>
              <a:rPr lang="en-US" dirty="0">
                <a:solidFill>
                  <a:schemeClr val="bg1"/>
                </a:solidFill>
              </a:rPr>
              <a:t>BEST Robotics Inc © 2019</a:t>
            </a:r>
          </a:p>
        </p:txBody>
      </p:sp>
    </p:spTree>
    <p:extLst>
      <p:ext uri="{BB962C8B-B14F-4D97-AF65-F5344CB8AC3E}">
        <p14:creationId xmlns:p14="http://schemas.microsoft.com/office/powerpoint/2010/main" val="2095296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1" name="Group 88">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0"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1"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92"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93"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94"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95"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02" name="Rectangle 96">
            <a:extLst>
              <a:ext uri="{FF2B5EF4-FFF2-40B4-BE49-F238E27FC236}">
                <a16:creationId xmlns:a16="http://schemas.microsoft.com/office/drawing/2014/main" id="{2FCD9B94-D70B-4446-85E5-ACD390428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75EE570-6082-457D-AEEF-09944E7E8DF5}"/>
              </a:ext>
            </a:extLst>
          </p:cNvPr>
          <p:cNvPicPr>
            <a:picLocks noChangeAspect="1"/>
          </p:cNvPicPr>
          <p:nvPr/>
        </p:nvPicPr>
        <p:blipFill rotWithShape="1">
          <a:blip r:embed="rId2">
            <a:alphaModFix amt="25000"/>
            <a:extLst/>
          </a:blip>
          <a:srcRect/>
          <a:stretch/>
        </p:blipFill>
        <p:spPr>
          <a:xfrm>
            <a:off x="20" y="26204"/>
            <a:ext cx="12191980" cy="6857990"/>
          </a:xfrm>
          <a:prstGeom prst="rect">
            <a:avLst/>
          </a:prstGeom>
        </p:spPr>
      </p:pic>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a:xfrm>
            <a:off x="1204912" y="-526822"/>
            <a:ext cx="10018713" cy="1752599"/>
          </a:xfrm>
        </p:spPr>
        <p:txBody>
          <a:bodyPr vert="horz" lIns="91440" tIns="45720" rIns="91440" bIns="45720" rtlCol="0" anchor="b">
            <a:normAutofit/>
          </a:bodyPr>
          <a:lstStyle/>
          <a:p>
            <a:r>
              <a:rPr lang="en-US" sz="4000" dirty="0"/>
              <a:t>Electric Current vs. Static Electricity </a:t>
            </a:r>
          </a:p>
        </p:txBody>
      </p:sp>
      <p:sp>
        <p:nvSpPr>
          <p:cNvPr id="3" name="Content Placeholder 2">
            <a:extLst>
              <a:ext uri="{FF2B5EF4-FFF2-40B4-BE49-F238E27FC236}">
                <a16:creationId xmlns:a16="http://schemas.microsoft.com/office/drawing/2014/main" id="{844B93C9-CFE8-4A3C-864D-E2C16106F015}"/>
              </a:ext>
            </a:extLst>
          </p:cNvPr>
          <p:cNvSpPr>
            <a:spLocks noGrp="1"/>
          </p:cNvSpPr>
          <p:nvPr>
            <p:ph idx="1"/>
          </p:nvPr>
        </p:nvSpPr>
        <p:spPr>
          <a:xfrm>
            <a:off x="1379537" y="2651537"/>
            <a:ext cx="10233621" cy="1457930"/>
          </a:xfrm>
        </p:spPr>
        <p:txBody>
          <a:bodyPr vert="horz" lIns="91440" tIns="45720" rIns="91440" bIns="45720" rtlCol="0" anchor="t">
            <a:normAutofit/>
          </a:bodyPr>
          <a:lstStyle/>
          <a:p>
            <a:pPr marL="0" marR="0" indent="0">
              <a:lnSpc>
                <a:spcPct val="90000"/>
              </a:lnSpc>
              <a:buNone/>
            </a:pPr>
            <a:r>
              <a:rPr lang="en-US" dirty="0"/>
              <a:t>One example is when you get shocked by touching a door knob or other metal object. Electrons can build up on your body as you move across the floor (and in many other ways). When you touch the metal object (a material that conducts electricity), electrons jump between your body and the object creating a very short spark. </a:t>
            </a:r>
          </a:p>
          <a:p>
            <a:pPr marL="0" marR="0" indent="0">
              <a:lnSpc>
                <a:spcPct val="90000"/>
              </a:lnSpc>
            </a:pPr>
            <a:endParaRPr lang="en-US" dirty="0"/>
          </a:p>
          <a:p>
            <a:pPr marL="0" marR="0" indent="0">
              <a:lnSpc>
                <a:spcPct val="90000"/>
              </a:lnSpc>
              <a:buNone/>
            </a:pPr>
            <a:endParaRPr lang="en-US" dirty="0"/>
          </a:p>
        </p:txBody>
      </p:sp>
      <p:sp>
        <p:nvSpPr>
          <p:cNvPr id="7" name="Rectangle 6">
            <a:extLst>
              <a:ext uri="{FF2B5EF4-FFF2-40B4-BE49-F238E27FC236}">
                <a16:creationId xmlns:a16="http://schemas.microsoft.com/office/drawing/2014/main" id="{64CF6A79-F28B-4E69-A1F0-9C8BE51E34F4}"/>
              </a:ext>
            </a:extLst>
          </p:cNvPr>
          <p:cNvSpPr/>
          <p:nvPr/>
        </p:nvSpPr>
        <p:spPr>
          <a:xfrm>
            <a:off x="2587625" y="2052703"/>
            <a:ext cx="7764463" cy="341632"/>
          </a:xfrm>
          <a:prstGeom prst="rect">
            <a:avLst/>
          </a:prstGeom>
        </p:spPr>
        <p:txBody>
          <a:bodyPr wrap="square">
            <a:spAutoFit/>
          </a:bodyPr>
          <a:lstStyle/>
          <a:p>
            <a:pPr>
              <a:lnSpc>
                <a:spcPct val="90000"/>
              </a:lnSpc>
            </a:pPr>
            <a:r>
              <a:rPr lang="en-US" dirty="0"/>
              <a:t>Discussion Question: Can you think of another example of static electricity?</a:t>
            </a:r>
          </a:p>
        </p:txBody>
      </p:sp>
      <p:sp>
        <p:nvSpPr>
          <p:cNvPr id="8" name="Rectangle 7">
            <a:extLst>
              <a:ext uri="{FF2B5EF4-FFF2-40B4-BE49-F238E27FC236}">
                <a16:creationId xmlns:a16="http://schemas.microsoft.com/office/drawing/2014/main" id="{949A8B4F-C577-4766-8213-5E08CA76A33C}"/>
              </a:ext>
            </a:extLst>
          </p:cNvPr>
          <p:cNvSpPr/>
          <p:nvPr/>
        </p:nvSpPr>
        <p:spPr>
          <a:xfrm>
            <a:off x="1496957" y="4380785"/>
            <a:ext cx="10155346" cy="646331"/>
          </a:xfrm>
          <a:prstGeom prst="rect">
            <a:avLst/>
          </a:prstGeom>
        </p:spPr>
        <p:txBody>
          <a:bodyPr wrap="square">
            <a:spAutoFit/>
          </a:bodyPr>
          <a:lstStyle/>
          <a:p>
            <a:pPr>
              <a:lnSpc>
                <a:spcPct val="90000"/>
              </a:lnSpc>
            </a:pPr>
            <a:r>
              <a:rPr lang="en-US" sz="2000" dirty="0"/>
              <a:t>Static electricity moves or discharges only once; it is not an electric current which is a continuous flow of electrons.</a:t>
            </a:r>
          </a:p>
        </p:txBody>
      </p:sp>
      <p:sp>
        <p:nvSpPr>
          <p:cNvPr id="15" name="Footer Placeholder 7">
            <a:extLst>
              <a:ext uri="{FF2B5EF4-FFF2-40B4-BE49-F238E27FC236}">
                <a16:creationId xmlns:a16="http://schemas.microsoft.com/office/drawing/2014/main" id="{E8FC5623-203C-4C27-8957-7A93E56469A6}"/>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38737123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E9D059B6-ADD8-488A-B346-63289E90D1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32" name="Freeform 6">
              <a:extLst>
                <a:ext uri="{FF2B5EF4-FFF2-40B4-BE49-F238E27FC236}">
                  <a16:creationId xmlns:a16="http://schemas.microsoft.com/office/drawing/2014/main" id="{F69B42B4-BC82-4495-A6F9-A28167B56A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33" name="Freeform 7">
              <a:extLst>
                <a:ext uri="{FF2B5EF4-FFF2-40B4-BE49-F238E27FC236}">
                  <a16:creationId xmlns:a16="http://schemas.microsoft.com/office/drawing/2014/main" id="{83CC168C-2AD4-4FFB-9F25-420ED6514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34" name="Freeform 9">
              <a:extLst>
                <a:ext uri="{FF2B5EF4-FFF2-40B4-BE49-F238E27FC236}">
                  <a16:creationId xmlns:a16="http://schemas.microsoft.com/office/drawing/2014/main" id="{6C9F369A-6158-4AE8-BA04-138A9DFFA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35" name="Freeform 10">
              <a:extLst>
                <a:ext uri="{FF2B5EF4-FFF2-40B4-BE49-F238E27FC236}">
                  <a16:creationId xmlns:a16="http://schemas.microsoft.com/office/drawing/2014/main" id="{FC7B1DF4-AD98-42A8-820F-667A3DCC4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36" name="Freeform 11">
              <a:extLst>
                <a:ext uri="{FF2B5EF4-FFF2-40B4-BE49-F238E27FC236}">
                  <a16:creationId xmlns:a16="http://schemas.microsoft.com/office/drawing/2014/main" id="{61C58B74-3656-4FD5-AC47-EE3A59EBB8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37" name="Freeform 12">
              <a:extLst>
                <a:ext uri="{FF2B5EF4-FFF2-40B4-BE49-F238E27FC236}">
                  <a16:creationId xmlns:a16="http://schemas.microsoft.com/office/drawing/2014/main" id="{8B349A01-D803-4A18-B608-47BFCED43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39" name="Rectangle 38">
            <a:extLst>
              <a:ext uri="{FF2B5EF4-FFF2-40B4-BE49-F238E27FC236}">
                <a16:creationId xmlns:a16="http://schemas.microsoft.com/office/drawing/2014/main" id="{CE3D4922-3D1C-4679-9A86-15BFC1A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164E9BCF-1B67-4514-808C-A5DCBDEB4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3" name="Group 42">
            <a:extLst>
              <a:ext uri="{FF2B5EF4-FFF2-40B4-BE49-F238E27FC236}">
                <a16:creationId xmlns:a16="http://schemas.microsoft.com/office/drawing/2014/main" id="{32238778-9D1D-45F4-BB78-76F208A224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44" name="Freeform 6">
              <a:extLst>
                <a:ext uri="{FF2B5EF4-FFF2-40B4-BE49-F238E27FC236}">
                  <a16:creationId xmlns:a16="http://schemas.microsoft.com/office/drawing/2014/main" id="{93667F4D-F2CD-4E50-BACC-24766910F7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5" name="Freeform 7">
              <a:extLst>
                <a:ext uri="{FF2B5EF4-FFF2-40B4-BE49-F238E27FC236}">
                  <a16:creationId xmlns:a16="http://schemas.microsoft.com/office/drawing/2014/main" id="{20CAAE25-D2F2-493F-9569-EC552C1AD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6" name="Freeform 8">
              <a:extLst>
                <a:ext uri="{FF2B5EF4-FFF2-40B4-BE49-F238E27FC236}">
                  <a16:creationId xmlns:a16="http://schemas.microsoft.com/office/drawing/2014/main" id="{42D5E996-541D-42BA-8B22-F7E96752C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7" name="Freeform 9">
              <a:extLst>
                <a:ext uri="{FF2B5EF4-FFF2-40B4-BE49-F238E27FC236}">
                  <a16:creationId xmlns:a16="http://schemas.microsoft.com/office/drawing/2014/main" id="{6BDB86F1-7C07-4D49-B9C9-7837A1FB2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8" name="Freeform 10">
              <a:extLst>
                <a:ext uri="{FF2B5EF4-FFF2-40B4-BE49-F238E27FC236}">
                  <a16:creationId xmlns:a16="http://schemas.microsoft.com/office/drawing/2014/main" id="{92FDEA97-0861-44C0-9B26-4BB5F777A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9" name="Freeform 11">
              <a:extLst>
                <a:ext uri="{FF2B5EF4-FFF2-40B4-BE49-F238E27FC236}">
                  <a16:creationId xmlns:a16="http://schemas.microsoft.com/office/drawing/2014/main" id="{A9F3AA02-C861-444A-9178-0BD3D3CE1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CF57D9A-CF8D-41AD-A5EE-15D2B244F902}"/>
              </a:ext>
            </a:extLst>
          </p:cNvPr>
          <p:cNvSpPr>
            <a:spLocks noGrp="1"/>
          </p:cNvSpPr>
          <p:nvPr>
            <p:ph type="title"/>
          </p:nvPr>
        </p:nvSpPr>
        <p:spPr>
          <a:xfrm>
            <a:off x="4850405" y="1396180"/>
            <a:ext cx="6698127" cy="3842570"/>
          </a:xfrm>
        </p:spPr>
        <p:txBody>
          <a:bodyPr vert="horz" lIns="91440" tIns="45720" rIns="91440" bIns="45720" rtlCol="0" anchor="ctr">
            <a:normAutofit/>
          </a:bodyPr>
          <a:lstStyle/>
          <a:p>
            <a:pPr algn="l"/>
            <a:r>
              <a:rPr lang="en-US" sz="6000" dirty="0"/>
              <a:t>Using Electric Circuits</a:t>
            </a:r>
          </a:p>
        </p:txBody>
      </p:sp>
      <p:sp>
        <p:nvSpPr>
          <p:cNvPr id="19" name="Footer Placeholder 7">
            <a:extLst>
              <a:ext uri="{FF2B5EF4-FFF2-40B4-BE49-F238E27FC236}">
                <a16:creationId xmlns:a16="http://schemas.microsoft.com/office/drawing/2014/main" id="{CA1B6180-329E-4353-AB23-44C06FCCC97D}"/>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1928415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extLst/>
          </a:blip>
          <a:stretch/>
        </a:blipFill>
        <a:effectLst/>
      </p:bgPr>
    </p:bg>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15FF890B-3CE7-403A-AECE-2DE04FC7AF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68" name="Freeform 6">
              <a:extLst>
                <a:ext uri="{FF2B5EF4-FFF2-40B4-BE49-F238E27FC236}">
                  <a16:creationId xmlns:a16="http://schemas.microsoft.com/office/drawing/2014/main" id="{99A4E160-6CFD-4514-9E20-CA6692CCD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69" name="Freeform 7">
              <a:extLst>
                <a:ext uri="{FF2B5EF4-FFF2-40B4-BE49-F238E27FC236}">
                  <a16:creationId xmlns:a16="http://schemas.microsoft.com/office/drawing/2014/main" id="{3DCD16F5-8D15-45FD-BA62-ADAC08183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70" name="Freeform 8">
              <a:extLst>
                <a:ext uri="{FF2B5EF4-FFF2-40B4-BE49-F238E27FC236}">
                  <a16:creationId xmlns:a16="http://schemas.microsoft.com/office/drawing/2014/main" id="{E7CFAF28-6FDA-4C2C-BE51-123D1115F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71" name="Freeform 9">
              <a:extLst>
                <a:ext uri="{FF2B5EF4-FFF2-40B4-BE49-F238E27FC236}">
                  <a16:creationId xmlns:a16="http://schemas.microsoft.com/office/drawing/2014/main" id="{1FD12703-0627-4991-B2A4-F96519F90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72" name="Freeform 10">
              <a:extLst>
                <a:ext uri="{FF2B5EF4-FFF2-40B4-BE49-F238E27FC236}">
                  <a16:creationId xmlns:a16="http://schemas.microsoft.com/office/drawing/2014/main" id="{A5758E0B-DF61-40A8-B765-BC6841906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73" name="Freeform 11">
              <a:extLst>
                <a:ext uri="{FF2B5EF4-FFF2-40B4-BE49-F238E27FC236}">
                  <a16:creationId xmlns:a16="http://schemas.microsoft.com/office/drawing/2014/main" id="{3E063A1F-9566-4436-B4E3-2890FBBC2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D0C3FEAD-6FF2-4AD1-87B2-FE7457C8A621}"/>
              </a:ext>
            </a:extLst>
          </p:cNvPr>
          <p:cNvSpPr>
            <a:spLocks noGrp="1"/>
          </p:cNvSpPr>
          <p:nvPr>
            <p:ph type="title"/>
          </p:nvPr>
        </p:nvSpPr>
        <p:spPr>
          <a:xfrm>
            <a:off x="1484311" y="1081548"/>
            <a:ext cx="3333495" cy="1504335"/>
          </a:xfrm>
        </p:spPr>
        <p:txBody>
          <a:bodyPr vert="horz" lIns="91440" tIns="45720" rIns="91440" bIns="45720" rtlCol="0" anchor="ctr">
            <a:normAutofit/>
          </a:bodyPr>
          <a:lstStyle/>
          <a:p>
            <a:pPr marL="0" marR="0">
              <a:spcAft>
                <a:spcPts val="800"/>
              </a:spcAft>
            </a:pPr>
            <a:r>
              <a:rPr lang="en-US" b="1"/>
              <a:t>Electric Circuits</a:t>
            </a:r>
            <a:endParaRPr lang="en-US"/>
          </a:p>
        </p:txBody>
      </p:sp>
      <p:sp>
        <p:nvSpPr>
          <p:cNvPr id="3" name="Content Placeholder 2">
            <a:extLst>
              <a:ext uri="{FF2B5EF4-FFF2-40B4-BE49-F238E27FC236}">
                <a16:creationId xmlns:a16="http://schemas.microsoft.com/office/drawing/2014/main" id="{844B93C9-CFE8-4A3C-864D-E2C16106F015}"/>
              </a:ext>
            </a:extLst>
          </p:cNvPr>
          <p:cNvSpPr>
            <a:spLocks noGrp="1"/>
          </p:cNvSpPr>
          <p:nvPr>
            <p:ph idx="1"/>
          </p:nvPr>
        </p:nvSpPr>
        <p:spPr>
          <a:xfrm>
            <a:off x="1301887" y="2114196"/>
            <a:ext cx="3793595" cy="3691491"/>
          </a:xfrm>
        </p:spPr>
        <p:txBody>
          <a:bodyPr vert="horz" lIns="91440" tIns="45720" rIns="91440" bIns="45720" rtlCol="0" anchor="t">
            <a:normAutofit lnSpcReduction="10000"/>
          </a:bodyPr>
          <a:lstStyle/>
          <a:p>
            <a:pPr marL="0" marR="0" indent="0">
              <a:buNone/>
            </a:pPr>
            <a:r>
              <a:rPr lang="en-US" sz="2400" dirty="0"/>
              <a:t>In the previous electric current example, we saw the battery and lamp closed loop. It is known as an electric circuit.</a:t>
            </a:r>
          </a:p>
          <a:p>
            <a:pPr marL="0" marR="0" indent="0">
              <a:buNone/>
            </a:pPr>
            <a:r>
              <a:rPr lang="en-US" sz="2400" dirty="0"/>
              <a:t>Electric circuits can be found in all many places throughout your home and school. This camera is just one example.</a:t>
            </a:r>
          </a:p>
          <a:p>
            <a:endParaRPr lang="en-US" sz="1600" dirty="0"/>
          </a:p>
        </p:txBody>
      </p:sp>
      <p:pic>
        <p:nvPicPr>
          <p:cNvPr id="6" name="Picture 5" descr="A close up of electronics&#10;&#10;Description automatically generated">
            <a:extLst>
              <a:ext uri="{FF2B5EF4-FFF2-40B4-BE49-F238E27FC236}">
                <a16:creationId xmlns:a16="http://schemas.microsoft.com/office/drawing/2014/main" id="{F54AFC10-D9B2-4BD8-96FD-0C6FF087C560}"/>
              </a:ext>
            </a:extLst>
          </p:cNvPr>
          <p:cNvPicPr>
            <a:picLocks noChangeAspect="1"/>
          </p:cNvPicPr>
          <p:nvPr/>
        </p:nvPicPr>
        <p:blipFill rotWithShape="1">
          <a:blip r:embed="rId3"/>
          <a:srcRect l="10322" r="6950"/>
          <a:stretch/>
        </p:blipFill>
        <p:spPr>
          <a:xfrm>
            <a:off x="5262033" y="1166018"/>
            <a:ext cx="6240990" cy="409261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12" name="Footer Placeholder 7">
            <a:extLst>
              <a:ext uri="{FF2B5EF4-FFF2-40B4-BE49-F238E27FC236}">
                <a16:creationId xmlns:a16="http://schemas.microsoft.com/office/drawing/2014/main" id="{A2F66BFC-EADC-4630-B5B9-5396E5A9FFAC}"/>
              </a:ext>
            </a:extLst>
          </p:cNvPr>
          <p:cNvSpPr>
            <a:spLocks noGrp="1"/>
          </p:cNvSpPr>
          <p:nvPr>
            <p:ph type="ftr" sz="quarter" idx="11"/>
          </p:nvPr>
        </p:nvSpPr>
        <p:spPr>
          <a:xfrm>
            <a:off x="10450769" y="6452367"/>
            <a:ext cx="1695451" cy="365125"/>
          </a:xfrm>
        </p:spPr>
        <p:txBody>
          <a:bodyPr/>
          <a:lstStyle/>
          <a:p>
            <a:r>
              <a:rPr lang="en-US" dirty="0"/>
              <a:t>BEST Robotics Inc © 2019</a:t>
            </a:r>
          </a:p>
        </p:txBody>
      </p:sp>
    </p:spTree>
    <p:extLst>
      <p:ext uri="{BB962C8B-B14F-4D97-AF65-F5344CB8AC3E}">
        <p14:creationId xmlns:p14="http://schemas.microsoft.com/office/powerpoint/2010/main" val="784354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otalTime>909</TotalTime>
  <Words>1728</Words>
  <Application>Microsoft Office PowerPoint</Application>
  <PresentationFormat>Widescreen</PresentationFormat>
  <Paragraphs>186</Paragraphs>
  <Slides>31</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Corbel</vt:lpstr>
      <vt:lpstr>Parallax</vt:lpstr>
      <vt:lpstr>Electronics Fundamentals</vt:lpstr>
      <vt:lpstr>Types of Electricity</vt:lpstr>
      <vt:lpstr>PowerPoint Presentation</vt:lpstr>
      <vt:lpstr> </vt:lpstr>
      <vt:lpstr>Electric Current vs. Static Electricity </vt:lpstr>
      <vt:lpstr>Electric Current vs. Static Electricity </vt:lpstr>
      <vt:lpstr>Electric Current vs. Static Electricity </vt:lpstr>
      <vt:lpstr>Using Electric Circuits</vt:lpstr>
      <vt:lpstr>Electric Circuits</vt:lpstr>
      <vt:lpstr>Electrical Components</vt:lpstr>
      <vt:lpstr>Electric Schematic</vt:lpstr>
      <vt:lpstr>Electric Schematic</vt:lpstr>
      <vt:lpstr>Printed Circuit Boards </vt:lpstr>
      <vt:lpstr>Using Electric Circuits</vt:lpstr>
      <vt:lpstr>Working with Electric Circuits</vt:lpstr>
      <vt:lpstr>Soldering </vt:lpstr>
      <vt:lpstr>Soldering Safety  </vt:lpstr>
      <vt:lpstr> Sensitive Electronic Components </vt:lpstr>
      <vt:lpstr> Sensitive Electronic Components </vt:lpstr>
      <vt:lpstr>Exploring ESD  </vt:lpstr>
      <vt:lpstr>How Circuits Work</vt:lpstr>
      <vt:lpstr>Electric Circuits</vt:lpstr>
      <vt:lpstr>Ohm’s Law</vt:lpstr>
      <vt:lpstr>Ohm’s Law</vt:lpstr>
      <vt:lpstr>Ohm’s Law Triangle</vt:lpstr>
      <vt:lpstr>Practice: Find the Formula for Voltage </vt:lpstr>
      <vt:lpstr>Practice:  Find the Formula for Resistance </vt:lpstr>
      <vt:lpstr>Practice:  Find the Formula for Current  </vt:lpstr>
      <vt:lpstr>Application of Ohm’s Law   </vt:lpstr>
      <vt:lpstr>References </vt:lpstr>
      <vt:lpstr>Annotations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Electronics Fundamentals</dc:title>
  <dc:creator>Lori Colangelo</dc:creator>
  <cp:lastModifiedBy>Greg</cp:lastModifiedBy>
  <cp:revision>25</cp:revision>
  <dcterms:created xsi:type="dcterms:W3CDTF">2019-05-02T00:21:45Z</dcterms:created>
  <dcterms:modified xsi:type="dcterms:W3CDTF">2019-06-07T00:07:22Z</dcterms:modified>
</cp:coreProperties>
</file>